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revisionInfo.xml" ContentType="application/vnd.ms-powerpoint.revisioninfo+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8" r:id="rId1"/>
  </p:sldMasterIdLst>
  <p:notesMasterIdLst>
    <p:notesMasterId r:id="rId104"/>
  </p:notesMasterIdLst>
  <p:sldIdLst>
    <p:sldId id="256" r:id="rId2"/>
    <p:sldId id="257" r:id="rId3"/>
    <p:sldId id="267" r:id="rId4"/>
    <p:sldId id="392" r:id="rId5"/>
    <p:sldId id="394" r:id="rId6"/>
    <p:sldId id="461" r:id="rId7"/>
    <p:sldId id="462" r:id="rId8"/>
    <p:sldId id="395" r:id="rId9"/>
    <p:sldId id="398" r:id="rId10"/>
    <p:sldId id="399" r:id="rId11"/>
    <p:sldId id="463" r:id="rId12"/>
    <p:sldId id="464" r:id="rId13"/>
    <p:sldId id="335" r:id="rId14"/>
    <p:sldId id="400" r:id="rId15"/>
    <p:sldId id="380" r:id="rId16"/>
    <p:sldId id="377" r:id="rId17"/>
    <p:sldId id="401" r:id="rId18"/>
    <p:sldId id="402" r:id="rId19"/>
    <p:sldId id="403" r:id="rId20"/>
    <p:sldId id="404" r:id="rId21"/>
    <p:sldId id="328" r:id="rId22"/>
    <p:sldId id="405" r:id="rId23"/>
    <p:sldId id="406" r:id="rId24"/>
    <p:sldId id="407" r:id="rId25"/>
    <p:sldId id="408" r:id="rId26"/>
    <p:sldId id="442" r:id="rId27"/>
    <p:sldId id="336" r:id="rId28"/>
    <p:sldId id="409" r:id="rId29"/>
    <p:sldId id="410" r:id="rId30"/>
    <p:sldId id="338" r:id="rId31"/>
    <p:sldId id="465" r:id="rId32"/>
    <p:sldId id="288" r:id="rId33"/>
    <p:sldId id="419" r:id="rId34"/>
    <p:sldId id="352" r:id="rId35"/>
    <p:sldId id="351" r:id="rId36"/>
    <p:sldId id="438" r:id="rId37"/>
    <p:sldId id="343" r:id="rId38"/>
    <p:sldId id="341" r:id="rId39"/>
    <p:sldId id="411" r:id="rId40"/>
    <p:sldId id="345" r:id="rId41"/>
    <p:sldId id="412" r:id="rId42"/>
    <p:sldId id="347" r:id="rId43"/>
    <p:sldId id="413" r:id="rId44"/>
    <p:sldId id="344" r:id="rId45"/>
    <p:sldId id="414" r:id="rId46"/>
    <p:sldId id="390" r:id="rId47"/>
    <p:sldId id="388" r:id="rId48"/>
    <p:sldId id="416" r:id="rId49"/>
    <p:sldId id="290" r:id="rId50"/>
    <p:sldId id="472" r:id="rId51"/>
    <p:sldId id="291" r:id="rId52"/>
    <p:sldId id="420" r:id="rId53"/>
    <p:sldId id="421" r:id="rId54"/>
    <p:sldId id="422" r:id="rId55"/>
    <p:sldId id="423" r:id="rId56"/>
    <p:sldId id="308" r:id="rId57"/>
    <p:sldId id="468" r:id="rId58"/>
    <p:sldId id="359" r:id="rId59"/>
    <p:sldId id="441" r:id="rId60"/>
    <p:sldId id="470" r:id="rId61"/>
    <p:sldId id="437" r:id="rId62"/>
    <p:sldId id="471" r:id="rId63"/>
    <p:sldId id="424" r:id="rId64"/>
    <p:sldId id="425" r:id="rId65"/>
    <p:sldId id="396" r:id="rId66"/>
    <p:sldId id="426" r:id="rId67"/>
    <p:sldId id="314" r:id="rId68"/>
    <p:sldId id="427" r:id="rId69"/>
    <p:sldId id="451" r:id="rId70"/>
    <p:sldId id="449" r:id="rId71"/>
    <p:sldId id="450" r:id="rId72"/>
    <p:sldId id="456" r:id="rId73"/>
    <p:sldId id="439" r:id="rId74"/>
    <p:sldId id="452" r:id="rId75"/>
    <p:sldId id="454" r:id="rId76"/>
    <p:sldId id="428" r:id="rId77"/>
    <p:sldId id="431" r:id="rId78"/>
    <p:sldId id="432" r:id="rId79"/>
    <p:sldId id="429" r:id="rId80"/>
    <p:sldId id="430" r:id="rId81"/>
    <p:sldId id="474" r:id="rId82"/>
    <p:sldId id="433" r:id="rId83"/>
    <p:sldId id="434" r:id="rId84"/>
    <p:sldId id="458" r:id="rId85"/>
    <p:sldId id="361" r:id="rId86"/>
    <p:sldId id="467" r:id="rId87"/>
    <p:sldId id="457" r:id="rId88"/>
    <p:sldId id="460" r:id="rId89"/>
    <p:sldId id="459" r:id="rId90"/>
    <p:sldId id="317" r:id="rId91"/>
    <p:sldId id="383" r:id="rId92"/>
    <p:sldId id="443" r:id="rId93"/>
    <p:sldId id="435" r:id="rId94"/>
    <p:sldId id="387" r:id="rId95"/>
    <p:sldId id="436" r:id="rId96"/>
    <p:sldId id="475" r:id="rId97"/>
    <p:sldId id="325" r:id="rId98"/>
    <p:sldId id="444" r:id="rId99"/>
    <p:sldId id="445" r:id="rId100"/>
    <p:sldId id="446" r:id="rId101"/>
    <p:sldId id="469" r:id="rId102"/>
    <p:sldId id="473" r:id="rId10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39AD7664-231E-46B2-9411-179947A7FD9A}">
          <p14:sldIdLst>
            <p14:sldId id="256"/>
            <p14:sldId id="257"/>
            <p14:sldId id="267"/>
            <p14:sldId id="392"/>
            <p14:sldId id="394"/>
            <p14:sldId id="461"/>
            <p14:sldId id="462"/>
            <p14:sldId id="395"/>
            <p14:sldId id="398"/>
            <p14:sldId id="399"/>
            <p14:sldId id="463"/>
            <p14:sldId id="464"/>
            <p14:sldId id="335"/>
            <p14:sldId id="400"/>
            <p14:sldId id="380"/>
            <p14:sldId id="377"/>
            <p14:sldId id="401"/>
            <p14:sldId id="402"/>
            <p14:sldId id="403"/>
            <p14:sldId id="404"/>
            <p14:sldId id="328"/>
            <p14:sldId id="405"/>
            <p14:sldId id="406"/>
            <p14:sldId id="407"/>
            <p14:sldId id="408"/>
            <p14:sldId id="442"/>
            <p14:sldId id="336"/>
            <p14:sldId id="409"/>
            <p14:sldId id="410"/>
            <p14:sldId id="338"/>
            <p14:sldId id="465"/>
            <p14:sldId id="288"/>
            <p14:sldId id="419"/>
            <p14:sldId id="352"/>
            <p14:sldId id="351"/>
            <p14:sldId id="438"/>
            <p14:sldId id="343"/>
            <p14:sldId id="341"/>
            <p14:sldId id="411"/>
            <p14:sldId id="345"/>
            <p14:sldId id="412"/>
            <p14:sldId id="347"/>
            <p14:sldId id="413"/>
            <p14:sldId id="344"/>
            <p14:sldId id="414"/>
            <p14:sldId id="390"/>
            <p14:sldId id="388"/>
            <p14:sldId id="416"/>
            <p14:sldId id="290"/>
            <p14:sldId id="472"/>
            <p14:sldId id="291"/>
            <p14:sldId id="420"/>
            <p14:sldId id="421"/>
            <p14:sldId id="422"/>
            <p14:sldId id="423"/>
            <p14:sldId id="308"/>
            <p14:sldId id="468"/>
            <p14:sldId id="359"/>
            <p14:sldId id="441"/>
            <p14:sldId id="470"/>
            <p14:sldId id="437"/>
            <p14:sldId id="471"/>
            <p14:sldId id="424"/>
            <p14:sldId id="425"/>
            <p14:sldId id="396"/>
            <p14:sldId id="426"/>
            <p14:sldId id="314"/>
            <p14:sldId id="427"/>
            <p14:sldId id="451"/>
            <p14:sldId id="449"/>
            <p14:sldId id="450"/>
            <p14:sldId id="456"/>
            <p14:sldId id="439"/>
            <p14:sldId id="452"/>
            <p14:sldId id="454"/>
            <p14:sldId id="428"/>
            <p14:sldId id="431"/>
            <p14:sldId id="432"/>
            <p14:sldId id="429"/>
            <p14:sldId id="430"/>
            <p14:sldId id="474"/>
            <p14:sldId id="433"/>
            <p14:sldId id="434"/>
            <p14:sldId id="458"/>
            <p14:sldId id="361"/>
            <p14:sldId id="467"/>
            <p14:sldId id="457"/>
            <p14:sldId id="460"/>
            <p14:sldId id="459"/>
            <p14:sldId id="317"/>
            <p14:sldId id="383"/>
            <p14:sldId id="443"/>
            <p14:sldId id="435"/>
            <p14:sldId id="387"/>
            <p14:sldId id="436"/>
            <p14:sldId id="475"/>
            <p14:sldId id="325"/>
            <p14:sldId id="444"/>
            <p14:sldId id="445"/>
            <p14:sldId id="446"/>
            <p14:sldId id="469"/>
            <p14:sldId id="473"/>
          </p14:sldIdLst>
        </p14:section>
      </p14:sectionLst>
    </p:ex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7397" autoAdjust="0"/>
    <p:restoredTop sz="94643" autoAdjust="0"/>
  </p:normalViewPr>
  <p:slideViewPr>
    <p:cSldViewPr snapToGrid="0">
      <p:cViewPr varScale="1">
        <p:scale>
          <a:sx n="74" d="100"/>
          <a:sy n="74" d="100"/>
        </p:scale>
        <p:origin x="660" y="60"/>
      </p:cViewPr>
      <p:guideLst/>
    </p:cSldViewPr>
  </p:slideViewPr>
  <p:outlineViewPr>
    <p:cViewPr>
      <p:scale>
        <a:sx n="33" d="100"/>
        <a:sy n="33" d="100"/>
      </p:scale>
      <p:origin x="0" y="-12444"/>
    </p:cViewPr>
  </p:outlineViewPr>
  <p:notesTextViewPr>
    <p:cViewPr>
      <p:scale>
        <a:sx n="1" d="1"/>
        <a:sy n="1" d="1"/>
      </p:scale>
      <p:origin x="0" y="0"/>
    </p:cViewPr>
  </p:notesTextViewPr>
  <p:notesViewPr>
    <p:cSldViewPr snapToGrid="0">
      <p:cViewPr varScale="1">
        <p:scale>
          <a:sx n="59" d="100"/>
          <a:sy n="59" d="100"/>
        </p:scale>
        <p:origin x="3006" y="90"/>
      </p:cViewPr>
      <p:guideLst/>
    </p:cSldViewPr>
  </p:notes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microsoft.com/office/2015/10/relationships/revisionInfo" Target="revisionInfo.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07" Type="http://schemas.openxmlformats.org/officeDocument/2006/relationships/theme" Target="theme/theme1.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slide" Target="slides/slide73.xml"/><Relationship Id="rId79" Type="http://schemas.openxmlformats.org/officeDocument/2006/relationships/slide" Target="slides/slide78.xml"/><Relationship Id="rId87" Type="http://schemas.openxmlformats.org/officeDocument/2006/relationships/slide" Target="slides/slide86.xml"/><Relationship Id="rId102" Type="http://schemas.openxmlformats.org/officeDocument/2006/relationships/slide" Target="slides/slide101.xml"/><Relationship Id="rId5" Type="http://schemas.openxmlformats.org/officeDocument/2006/relationships/slide" Target="slides/slide4.xml"/><Relationship Id="rId61" Type="http://schemas.openxmlformats.org/officeDocument/2006/relationships/slide" Target="slides/slide60.xml"/><Relationship Id="rId82" Type="http://schemas.openxmlformats.org/officeDocument/2006/relationships/slide" Target="slides/slide81.xml"/><Relationship Id="rId90" Type="http://schemas.openxmlformats.org/officeDocument/2006/relationships/slide" Target="slides/slide89.xml"/><Relationship Id="rId95" Type="http://schemas.openxmlformats.org/officeDocument/2006/relationships/slide" Target="slides/slide94.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presProps" Target="pres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80" Type="http://schemas.openxmlformats.org/officeDocument/2006/relationships/slide" Target="slides/slide79.xml"/><Relationship Id="rId85" Type="http://schemas.openxmlformats.org/officeDocument/2006/relationships/slide" Target="slides/slide84.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103" Type="http://schemas.openxmlformats.org/officeDocument/2006/relationships/slide" Target="slides/slide102.xml"/><Relationship Id="rId108" Type="http://schemas.openxmlformats.org/officeDocument/2006/relationships/tableStyles" Target="tableStyles.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viewProps" Target="viewProps.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notesMaster" Target="notesMasters/notesMaster1.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B48B242-8F84-4161-8E99-AC97887B5292}" type="datetimeFigureOut">
              <a:rPr lang="en-US" smtClean="0"/>
              <a:t>8/3/2017</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C58891A-13B7-42F3-8426-6715A6C6266E}" type="slidenum">
              <a:rPr lang="en-US" smtClean="0"/>
              <a:t>‹#›</a:t>
            </a:fld>
            <a:endParaRPr lang="en-US"/>
          </a:p>
        </p:txBody>
      </p:sp>
    </p:spTree>
    <p:extLst>
      <p:ext uri="{BB962C8B-B14F-4D97-AF65-F5344CB8AC3E}">
        <p14:creationId xmlns:p14="http://schemas.microsoft.com/office/powerpoint/2010/main" val="410823476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a Carnegie Library?</a:t>
            </a:r>
          </a:p>
          <a:p>
            <a:endParaRPr lang="en-US" dirty="0"/>
          </a:p>
          <a:p>
            <a:r>
              <a:rPr lang="en-US" dirty="0"/>
              <a:t>What we call “Carnegie Libraries” are those libraries that were built with funds granted by Andrew Carnegie between 1886 and 1919. </a:t>
            </a:r>
          </a:p>
          <a:p>
            <a:r>
              <a:rPr lang="en-US" dirty="0"/>
              <a:t>Carnegie funded the building of 2,509 libraries in English-speaking countries around the world.</a:t>
            </a:r>
          </a:p>
          <a:p>
            <a:r>
              <a:rPr lang="en-US" dirty="0"/>
              <a:t>1,785 of the libraries were in the U.S.; 1,689 public libraries, and 108 academic libraries.</a:t>
            </a:r>
          </a:p>
          <a:p>
            <a:r>
              <a:rPr lang="en-US" dirty="0"/>
              <a:t>Many of these </a:t>
            </a:r>
            <a:r>
              <a:rPr lang="en-US" dirty="0" smtClean="0"/>
              <a:t>buildings </a:t>
            </a:r>
            <a:r>
              <a:rPr lang="en-US" dirty="0"/>
              <a:t>are still standing today, though some have been repurposed. The </a:t>
            </a:r>
            <a:r>
              <a:rPr lang="en-US" dirty="0" smtClean="0"/>
              <a:t>original part Seymour </a:t>
            </a:r>
            <a:r>
              <a:rPr lang="en-US" dirty="0"/>
              <a:t>Public Library is a Carnegie </a:t>
            </a:r>
            <a:r>
              <a:rPr lang="en-US" dirty="0" smtClean="0"/>
              <a:t>library. Seymour </a:t>
            </a:r>
            <a:r>
              <a:rPr lang="en-US" dirty="0"/>
              <a:t>received a $10,000 Carnegie grant in 1903.</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1</a:t>
            </a:fld>
            <a:endParaRPr lang="en-US"/>
          </a:p>
        </p:txBody>
      </p:sp>
    </p:spTree>
    <p:extLst>
      <p:ext uri="{BB962C8B-B14F-4D97-AF65-F5344CB8AC3E}">
        <p14:creationId xmlns:p14="http://schemas.microsoft.com/office/powerpoint/2010/main" val="42172094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Carnegie finally married Louise in 1887, after the death of his mother in 1886. The wedding was a small, private affair held at Louise’s family home. </a:t>
            </a:r>
          </a:p>
          <a:p>
            <a:endParaRPr lang="en-US" dirty="0"/>
          </a:p>
          <a:p>
            <a:r>
              <a:rPr lang="en-US"/>
              <a:t>In </a:t>
            </a:r>
            <a:r>
              <a:rPr lang="en-US" smtClean="0"/>
              <a:t>1897</a:t>
            </a:r>
            <a:r>
              <a:rPr lang="en-US" dirty="0"/>
              <a:t>, Carnegie and Louise had a daughter, Margaret.</a:t>
            </a:r>
          </a:p>
        </p:txBody>
      </p:sp>
      <p:sp>
        <p:nvSpPr>
          <p:cNvPr id="4" name="Slide Number Placeholder 3"/>
          <p:cNvSpPr>
            <a:spLocks noGrp="1"/>
          </p:cNvSpPr>
          <p:nvPr>
            <p:ph type="sldNum" sz="quarter" idx="10"/>
          </p:nvPr>
        </p:nvSpPr>
        <p:spPr/>
        <p:txBody>
          <a:bodyPr/>
          <a:lstStyle/>
          <a:p>
            <a:fld id="{3C58891A-13B7-42F3-8426-6715A6C6266E}" type="slidenum">
              <a:rPr lang="en-US" smtClean="0"/>
              <a:t>10</a:t>
            </a:fld>
            <a:endParaRPr lang="en-US"/>
          </a:p>
        </p:txBody>
      </p:sp>
    </p:spTree>
    <p:extLst>
      <p:ext uri="{BB962C8B-B14F-4D97-AF65-F5344CB8AC3E}">
        <p14:creationId xmlns:p14="http://schemas.microsoft.com/office/powerpoint/2010/main" val="2002088281"/>
      </p:ext>
    </p:extLst>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44093"/>
            <a:ext cx="5486400" cy="3600450"/>
          </a:xfrm>
        </p:spPr>
        <p:txBody>
          <a:bodyPr/>
          <a:lstStyle/>
          <a:p>
            <a:r>
              <a:rPr lang="en-US" dirty="0"/>
              <a:t>Over</a:t>
            </a:r>
            <a:r>
              <a:rPr lang="en-US" baseline="0" dirty="0"/>
              <a:t> the course of the Carnegie grant program, t</a:t>
            </a:r>
            <a:r>
              <a:rPr lang="en-US" dirty="0"/>
              <a:t>he architectural</a:t>
            </a:r>
            <a:r>
              <a:rPr lang="en-US" baseline="0" dirty="0"/>
              <a:t> styles and floor plans of the Carnegie libraries began to be viewed by the public as “what a public library should look like.” These styles and floor plans were copied in the years after the Carnegie grant program ceased, including by the WPA in the 1930s and 40s. </a:t>
            </a:r>
            <a:r>
              <a:rPr lang="en-US" i="0" baseline="0" dirty="0" smtClean="0"/>
              <a:t>One </a:t>
            </a:r>
            <a:r>
              <a:rPr lang="en-US" i="0" baseline="0" dirty="0"/>
              <a:t>of the WPA libraries built in Indiana is the </a:t>
            </a:r>
            <a:r>
              <a:rPr lang="en-US" i="0" baseline="0" dirty="0" err="1"/>
              <a:t>Winklepleck</a:t>
            </a:r>
            <a:r>
              <a:rPr lang="en-US" i="0" baseline="0" dirty="0"/>
              <a:t> Memorial Library in Odon, built in 1937.</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100</a:t>
            </a:fld>
            <a:endParaRPr lang="en-US"/>
          </a:p>
        </p:txBody>
      </p:sp>
    </p:spTree>
    <p:extLst>
      <p:ext uri="{BB962C8B-B14F-4D97-AF65-F5344CB8AC3E}">
        <p14:creationId xmlns:p14="http://schemas.microsoft.com/office/powerpoint/2010/main" val="838608835"/>
      </p:ext>
    </p:extLst>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Andrew Carnegie’s philanthropy</a:t>
            </a:r>
            <a:r>
              <a:rPr lang="en-US" baseline="0" dirty="0" smtClean="0"/>
              <a:t> brought attention to the need for public libraries across the country, and still serves as an example to those supporting libraries at the local, state, and national level.</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101</a:t>
            </a:fld>
            <a:endParaRPr lang="en-US"/>
          </a:p>
        </p:txBody>
      </p:sp>
    </p:spTree>
    <p:extLst>
      <p:ext uri="{BB962C8B-B14F-4D97-AF65-F5344CB8AC3E}">
        <p14:creationId xmlns:p14="http://schemas.microsoft.com/office/powerpoint/2010/main" val="867820447"/>
      </p:ext>
    </p:extLst>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8891A-13B7-42F3-8426-6715A6C6266E}" type="slidenum">
              <a:rPr lang="en-US" smtClean="0"/>
              <a:t>102</a:t>
            </a:fld>
            <a:endParaRPr lang="en-US"/>
          </a:p>
        </p:txBody>
      </p:sp>
    </p:spTree>
    <p:extLst>
      <p:ext uri="{BB962C8B-B14F-4D97-AF65-F5344CB8AC3E}">
        <p14:creationId xmlns:p14="http://schemas.microsoft.com/office/powerpoint/2010/main" val="222425534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1889, Carnegie published an essay called </a:t>
            </a:r>
            <a:r>
              <a:rPr lang="en-US" i="1" dirty="0"/>
              <a:t>The Gospel of Wealth</a:t>
            </a:r>
            <a:r>
              <a:rPr lang="en-US" dirty="0"/>
              <a:t>, in which he put forth the philosophy that once a man’s family was taken care of, all other personal wealth should be used to benefit the community.</a:t>
            </a:r>
          </a:p>
          <a:p>
            <a:endParaRPr lang="en-US" dirty="0"/>
          </a:p>
          <a:p>
            <a:r>
              <a:rPr lang="en-US" dirty="0"/>
              <a:t>Carnegie thought that each man should spend each third of his life in a specific pursuit:</a:t>
            </a:r>
          </a:p>
          <a:p>
            <a:pPr lvl="2"/>
            <a:r>
              <a:rPr lang="en-US" dirty="0"/>
              <a:t>For the first third, get all the education that you can.</a:t>
            </a:r>
          </a:p>
          <a:p>
            <a:pPr lvl="2"/>
            <a:r>
              <a:rPr lang="en-US" dirty="0"/>
              <a:t>For the second third, make all of the money you can.</a:t>
            </a:r>
          </a:p>
          <a:p>
            <a:pPr lvl="2"/>
            <a:r>
              <a:rPr lang="en-US" dirty="0"/>
              <a:t>For the last third, give all of the money away that you can to worthwhile causes.</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11</a:t>
            </a:fld>
            <a:endParaRPr lang="en-US"/>
          </a:p>
        </p:txBody>
      </p:sp>
    </p:spTree>
    <p:extLst>
      <p:ext uri="{BB962C8B-B14F-4D97-AF65-F5344CB8AC3E}">
        <p14:creationId xmlns:p14="http://schemas.microsoft.com/office/powerpoint/2010/main" val="325108938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William Carnegie had a role in creating the Tradesman’s Subscription Library. </a:t>
            </a:r>
            <a:r>
              <a:rPr lang="en-US" dirty="0" smtClean="0"/>
              <a:t>In </a:t>
            </a:r>
            <a:r>
              <a:rPr lang="en-US" dirty="0" err="1" smtClean="0"/>
              <a:t>Dunfermline</a:t>
            </a:r>
            <a:r>
              <a:rPr lang="en-US" dirty="0" smtClean="0"/>
              <a:t>. A </a:t>
            </a:r>
            <a:r>
              <a:rPr lang="en-US" dirty="0"/>
              <a:t>subscription library </a:t>
            </a:r>
            <a:r>
              <a:rPr lang="en-US" dirty="0" smtClean="0"/>
              <a:t>is </a:t>
            </a:r>
            <a:r>
              <a:rPr lang="en-US" dirty="0"/>
              <a:t>a library financed by </a:t>
            </a:r>
            <a:r>
              <a:rPr lang="en-US" dirty="0" smtClean="0"/>
              <a:t>private funds, and access to the library is </a:t>
            </a:r>
            <a:r>
              <a:rPr lang="en-US" dirty="0"/>
              <a:t>usually restricted to </a:t>
            </a:r>
            <a:r>
              <a:rPr lang="en-US" dirty="0" smtClean="0"/>
              <a:t>members. William </a:t>
            </a:r>
            <a:r>
              <a:rPr lang="en-US" dirty="0"/>
              <a:t>Carnegie and his fellow weavers pooled money to buy books and had one man read aloud while the others worked. This became </a:t>
            </a:r>
            <a:r>
              <a:rPr lang="en-US" dirty="0" err="1" smtClean="0"/>
              <a:t>Dunfermline’s</a:t>
            </a:r>
            <a:r>
              <a:rPr lang="en-US" dirty="0" smtClean="0"/>
              <a:t> </a:t>
            </a:r>
            <a:r>
              <a:rPr lang="en-US" dirty="0"/>
              <a:t>first circulating library.</a:t>
            </a:r>
          </a:p>
          <a:p>
            <a:endParaRPr lang="en-US" dirty="0"/>
          </a:p>
          <a:p>
            <a:r>
              <a:rPr lang="en-US" dirty="0"/>
              <a:t>Carnegie was an avid user of The Library of Allegheny City, established by Colonel James </a:t>
            </a:r>
            <a:r>
              <a:rPr lang="en-US" dirty="0" smtClean="0"/>
              <a:t>Anderson </a:t>
            </a:r>
            <a:r>
              <a:rPr lang="en-US" dirty="0"/>
              <a:t>in 1850. At first, the library was </a:t>
            </a:r>
            <a:r>
              <a:rPr lang="en-US" dirty="0" smtClean="0"/>
              <a:t>open only </a:t>
            </a:r>
            <a:r>
              <a:rPr lang="en-US" dirty="0"/>
              <a:t>to mechanics and working tradesmen, but Carnegie’s letter to </a:t>
            </a:r>
            <a:r>
              <a:rPr lang="en-US" i="1" dirty="0"/>
              <a:t>The</a:t>
            </a:r>
            <a:r>
              <a:rPr lang="en-US" dirty="0"/>
              <a:t> </a:t>
            </a:r>
            <a:r>
              <a:rPr lang="en-US" i="1" dirty="0"/>
              <a:t>Pittsburgh Dispatch </a:t>
            </a:r>
            <a:r>
              <a:rPr lang="en-US" dirty="0"/>
              <a:t>persuaded Anderson to open the library to boys in all professions. </a:t>
            </a:r>
          </a:p>
          <a:p>
            <a:endParaRPr lang="en-US" dirty="0"/>
          </a:p>
          <a:p>
            <a:r>
              <a:rPr lang="en-US" dirty="0"/>
              <a:t>Carnegie admired other wealthy men who established libraries, such as Ezra Cornell (after whom Cornell University is named), who established the public library in Ithaca, NY, and Enoch Pratt, who established the public library in Baltimore, MD, which is still called the Enoch Pratt Free Public Library today.</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12</a:t>
            </a:fld>
            <a:endParaRPr lang="en-US"/>
          </a:p>
        </p:txBody>
      </p:sp>
    </p:spTree>
    <p:extLst>
      <p:ext uri="{BB962C8B-B14F-4D97-AF65-F5344CB8AC3E}">
        <p14:creationId xmlns:p14="http://schemas.microsoft.com/office/powerpoint/2010/main" val="2499686978"/>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8891A-13B7-42F3-8426-6715A6C6266E}" type="slidenum">
              <a:rPr lang="en-US" smtClean="0"/>
              <a:t>13</a:t>
            </a:fld>
            <a:endParaRPr lang="en-US"/>
          </a:p>
        </p:txBody>
      </p:sp>
    </p:spTree>
    <p:extLst>
      <p:ext uri="{BB962C8B-B14F-4D97-AF65-F5344CB8AC3E}">
        <p14:creationId xmlns:p14="http://schemas.microsoft.com/office/powerpoint/2010/main" val="404315512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From 1886-1896, Carnegie funded the building of large, amenity-rich libraries in those </a:t>
            </a:r>
            <a:r>
              <a:rPr lang="en-US" dirty="0" smtClean="0"/>
              <a:t>cities </a:t>
            </a:r>
            <a:r>
              <a:rPr lang="en-US" dirty="0"/>
              <a:t>in Pennsylvania in which his manufacturing interests were </a:t>
            </a:r>
            <a:r>
              <a:rPr lang="en-US" dirty="0" smtClean="0"/>
              <a:t>located. The</a:t>
            </a:r>
            <a:r>
              <a:rPr lang="en-US" baseline="0" dirty="0" smtClean="0"/>
              <a:t> </a:t>
            </a:r>
            <a:r>
              <a:rPr lang="en-US" baseline="0" dirty="0"/>
              <a:t>left-hand picture is the Carnegie Library in Allegheny , </a:t>
            </a:r>
            <a:r>
              <a:rPr lang="en-US" baseline="0" dirty="0" smtClean="0"/>
              <a:t>PA. </a:t>
            </a:r>
            <a:r>
              <a:rPr lang="en-US" baseline="0" dirty="0"/>
              <a:t>The right-hand picture is the Carnegie Library in Braddock, </a:t>
            </a:r>
            <a:r>
              <a:rPr lang="en-US" baseline="0" dirty="0" smtClean="0"/>
              <a:t>PA.</a:t>
            </a:r>
            <a:r>
              <a:rPr lang="en-US" dirty="0" smtClean="0"/>
              <a:t> </a:t>
            </a:r>
            <a:r>
              <a:rPr lang="en-US" baseline="0" dirty="0" smtClean="0"/>
              <a:t>Both </a:t>
            </a:r>
            <a:r>
              <a:rPr lang="en-US" baseline="0" dirty="0"/>
              <a:t>of these buildings were dedicated by President Benjamin Harrison.</a:t>
            </a:r>
          </a:p>
          <a:p>
            <a:r>
              <a:rPr lang="en-US" baseline="0" dirty="0"/>
              <a:t>Allegheny</a:t>
            </a:r>
          </a:p>
          <a:p>
            <a:r>
              <a:rPr lang="en-US" dirty="0"/>
              <a:t>Braddock</a:t>
            </a:r>
          </a:p>
          <a:p>
            <a:r>
              <a:rPr lang="en-US" dirty="0"/>
              <a:t>Homestead (now </a:t>
            </a:r>
            <a:r>
              <a:rPr lang="en-US" dirty="0" err="1"/>
              <a:t>Munhill</a:t>
            </a:r>
            <a:r>
              <a:rPr lang="en-US" dirty="0"/>
              <a:t>)</a:t>
            </a:r>
          </a:p>
          <a:p>
            <a:r>
              <a:rPr lang="en-US" dirty="0"/>
              <a:t>Carnegie</a:t>
            </a:r>
          </a:p>
          <a:p>
            <a:r>
              <a:rPr lang="en-US" dirty="0" err="1"/>
              <a:t>Duquense</a:t>
            </a:r>
            <a:endParaRPr lang="en-US" dirty="0"/>
          </a:p>
          <a:p>
            <a:r>
              <a:rPr lang="en-US" dirty="0"/>
              <a:t>Pittsburgh (A main library and 8 branches)</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14</a:t>
            </a:fld>
            <a:endParaRPr lang="en-US"/>
          </a:p>
        </p:txBody>
      </p:sp>
    </p:spTree>
    <p:extLst>
      <p:ext uri="{BB962C8B-B14F-4D97-AF65-F5344CB8AC3E}">
        <p14:creationId xmlns:p14="http://schemas.microsoft.com/office/powerpoint/2010/main" val="371631509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Amenities in the Pennsylvania libraries included music </a:t>
            </a:r>
            <a:r>
              <a:rPr lang="en-US" dirty="0" smtClean="0"/>
              <a:t>halls </a:t>
            </a:r>
            <a:r>
              <a:rPr lang="en-US" dirty="0"/>
              <a:t>with organs and recreational </a:t>
            </a:r>
            <a:r>
              <a:rPr lang="en-US" dirty="0" smtClean="0"/>
              <a:t>facilities such </a:t>
            </a:r>
            <a:r>
              <a:rPr lang="en-US" dirty="0"/>
              <a:t>as exercise rooms, bowling alleys, billiards rooms and swimming pools. Both the buildings and interior furnishings of these libraries were paid for by Carnegie.</a:t>
            </a:r>
          </a:p>
          <a:p>
            <a:endParaRPr lang="en-US" dirty="0"/>
          </a:p>
          <a:p>
            <a:r>
              <a:rPr lang="en-US" dirty="0" smtClean="0"/>
              <a:t>These libraries </a:t>
            </a:r>
            <a:r>
              <a:rPr lang="en-US" dirty="0"/>
              <a:t>were also built without the </a:t>
            </a:r>
            <a:r>
              <a:rPr lang="en-US" dirty="0" smtClean="0"/>
              <a:t>stipulation </a:t>
            </a:r>
            <a:r>
              <a:rPr lang="en-US" dirty="0"/>
              <a:t>required of later grantees, that </a:t>
            </a:r>
          </a:p>
          <a:p>
            <a:r>
              <a:rPr lang="en-US" dirty="0"/>
              <a:t>the </a:t>
            </a:r>
            <a:r>
              <a:rPr lang="en-US" dirty="0" smtClean="0"/>
              <a:t>city governments </a:t>
            </a:r>
            <a:r>
              <a:rPr lang="en-US" dirty="0"/>
              <a:t>support the libraries with a yearly levy of 10% of the grant amount. Without the </a:t>
            </a:r>
            <a:r>
              <a:rPr lang="en-US" dirty="0" smtClean="0"/>
              <a:t>levy, these </a:t>
            </a:r>
            <a:r>
              <a:rPr lang="en-US" dirty="0"/>
              <a:t>libraries had trouble with funding later on.  </a:t>
            </a:r>
          </a:p>
        </p:txBody>
      </p:sp>
      <p:sp>
        <p:nvSpPr>
          <p:cNvPr id="4" name="Slide Number Placeholder 3"/>
          <p:cNvSpPr>
            <a:spLocks noGrp="1"/>
          </p:cNvSpPr>
          <p:nvPr>
            <p:ph type="sldNum" sz="quarter" idx="10"/>
          </p:nvPr>
        </p:nvSpPr>
        <p:spPr/>
        <p:txBody>
          <a:bodyPr/>
          <a:lstStyle/>
          <a:p>
            <a:fld id="{3C58891A-13B7-42F3-8426-6715A6C6266E}" type="slidenum">
              <a:rPr lang="en-US" smtClean="0"/>
              <a:t>15</a:t>
            </a:fld>
            <a:endParaRPr lang="en-US"/>
          </a:p>
        </p:txBody>
      </p:sp>
    </p:spTree>
    <p:extLst>
      <p:ext uri="{BB962C8B-B14F-4D97-AF65-F5344CB8AC3E}">
        <p14:creationId xmlns:p14="http://schemas.microsoft.com/office/powerpoint/2010/main" val="419463541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South Fork Hunting and Fishing Club, of which Andrew Carnegie was a member, owned the South Fork Dam and </a:t>
            </a:r>
            <a:r>
              <a:rPr lang="en-US" dirty="0" smtClean="0"/>
              <a:t>Lake </a:t>
            </a:r>
            <a:r>
              <a:rPr lang="en-US" dirty="0" err="1" smtClean="0"/>
              <a:t>Conemaugh</a:t>
            </a:r>
            <a:r>
              <a:rPr lang="en-US" dirty="0" smtClean="0"/>
              <a:t>, which was originally a reservoir built </a:t>
            </a:r>
            <a:r>
              <a:rPr lang="en-US" dirty="0"/>
              <a:t>by the Commonwealth of Pennsylvania.</a:t>
            </a:r>
          </a:p>
          <a:p>
            <a:r>
              <a:rPr lang="en-US" dirty="0"/>
              <a:t>The Club was a recreational club for wealthy western Pennsylvania businessmen. </a:t>
            </a:r>
            <a:r>
              <a:rPr lang="en-US" dirty="0" smtClean="0"/>
              <a:t>They neglected the maintenance of </a:t>
            </a:r>
            <a:r>
              <a:rPr lang="en-US" dirty="0"/>
              <a:t>the aging dam. </a:t>
            </a:r>
          </a:p>
          <a:p>
            <a:r>
              <a:rPr lang="en-US" dirty="0"/>
              <a:t>High snowmelt and heavy rains contributed to the failure of the dam on May 31, 1889, which sent 16 tons of water down on Johnstown, destroying the </a:t>
            </a:r>
            <a:r>
              <a:rPr lang="en-US" dirty="0" smtClean="0"/>
              <a:t>city </a:t>
            </a:r>
            <a:r>
              <a:rPr lang="en-US" dirty="0"/>
              <a:t>and killing 2,209.</a:t>
            </a:r>
          </a:p>
          <a:p>
            <a:r>
              <a:rPr lang="en-US" dirty="0"/>
              <a:t>While many blamed the Club for the flood, and sued them, the court ruled that the flood had been an “act of God.” Many club members contributed thousands of dollars toward recovery, and Carnegie built the </a:t>
            </a:r>
            <a:r>
              <a:rPr lang="en-US" dirty="0" smtClean="0"/>
              <a:t>city </a:t>
            </a:r>
            <a:r>
              <a:rPr lang="en-US" dirty="0"/>
              <a:t>a </a:t>
            </a:r>
            <a:r>
              <a:rPr lang="en-US" dirty="0" smtClean="0"/>
              <a:t>library. Many said the club members made these contributions because </a:t>
            </a:r>
            <a:r>
              <a:rPr lang="en-US" dirty="0"/>
              <a:t>they felt a sense of guilt about what had happened.</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16</a:t>
            </a:fld>
            <a:endParaRPr lang="en-US"/>
          </a:p>
        </p:txBody>
      </p:sp>
    </p:spTree>
    <p:extLst>
      <p:ext uri="{BB962C8B-B14F-4D97-AF65-F5344CB8AC3E}">
        <p14:creationId xmlns:p14="http://schemas.microsoft.com/office/powerpoint/2010/main" val="927423270"/>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Another member of the South Fork Hunting and Fishing Club was Carnegie’s business partner, Henry Clay Frick.  They were similar in their business philosophy of being anti-union.</a:t>
            </a:r>
          </a:p>
          <a:p>
            <a:r>
              <a:rPr lang="en-US" dirty="0"/>
              <a:t>In later years, Frick and Carnegie had a falling out, and were enemies until Carnegie’s death.</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17</a:t>
            </a:fld>
            <a:endParaRPr lang="en-US"/>
          </a:p>
        </p:txBody>
      </p:sp>
    </p:spTree>
    <p:extLst>
      <p:ext uri="{BB962C8B-B14F-4D97-AF65-F5344CB8AC3E}">
        <p14:creationId xmlns:p14="http://schemas.microsoft.com/office/powerpoint/2010/main" val="274074238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1892, Carnegie and Frick quashed the Homestead, PA steel strike with the help of Pinkerton detectives.  </a:t>
            </a:r>
          </a:p>
          <a:p>
            <a:r>
              <a:rPr lang="en-US" dirty="0"/>
              <a:t>The violent strike left three detectives and seven workers dead, and halted union activity in Pittsburgh until the 1930s.</a:t>
            </a:r>
          </a:p>
          <a:p>
            <a:r>
              <a:rPr lang="en-US" dirty="0"/>
              <a:t>What happened during the strike made Carnegie very unpopular with organized labor, and some people called his grant money “tainted money.”</a:t>
            </a:r>
          </a:p>
          <a:p>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18</a:t>
            </a:fld>
            <a:endParaRPr lang="en-US"/>
          </a:p>
        </p:txBody>
      </p:sp>
    </p:spTree>
    <p:extLst>
      <p:ext uri="{BB962C8B-B14F-4D97-AF65-F5344CB8AC3E}">
        <p14:creationId xmlns:p14="http://schemas.microsoft.com/office/powerpoint/2010/main" val="71015666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54979"/>
            <a:ext cx="5486400" cy="3600450"/>
          </a:xfrm>
        </p:spPr>
        <p:txBody>
          <a:bodyPr/>
          <a:lstStyle/>
          <a:p>
            <a:r>
              <a:rPr lang="en-US" dirty="0" smtClean="0"/>
              <a:t>The </a:t>
            </a:r>
            <a:r>
              <a:rPr lang="en-US" dirty="0"/>
              <a:t>Homestead library built by Carnegie was seen by many as a reward for the results of the Homestead strike.</a:t>
            </a:r>
          </a:p>
          <a:p>
            <a:r>
              <a:rPr lang="en-US" dirty="0"/>
              <a:t>At the dedication of the Homestead Library, Carnegie spoke about his innocence in what happened during the strike.</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19</a:t>
            </a:fld>
            <a:endParaRPr lang="en-US"/>
          </a:p>
        </p:txBody>
      </p:sp>
    </p:spTree>
    <p:extLst>
      <p:ext uri="{BB962C8B-B14F-4D97-AF65-F5344CB8AC3E}">
        <p14:creationId xmlns:p14="http://schemas.microsoft.com/office/powerpoint/2010/main" val="407681035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587829" y="4656931"/>
            <a:ext cx="5486400" cy="3600450"/>
          </a:xfrm>
        </p:spPr>
        <p:txBody>
          <a:bodyPr/>
          <a:lstStyle/>
          <a:p>
            <a:endParaRPr lang="en-US" dirty="0" smtClean="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2</a:t>
            </a:fld>
            <a:endParaRPr lang="en-US"/>
          </a:p>
        </p:txBody>
      </p:sp>
    </p:spTree>
    <p:extLst>
      <p:ext uri="{BB962C8B-B14F-4D97-AF65-F5344CB8AC3E}">
        <p14:creationId xmlns:p14="http://schemas.microsoft.com/office/powerpoint/2010/main" val="4057418827"/>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Jefferson County Library in Fairfield, Iowa, was the first Carnegie public library funded in the U.S. outside of Pennsylvania. It was built in 1892.</a:t>
            </a:r>
          </a:p>
          <a:p>
            <a:r>
              <a:rPr lang="en-US" dirty="0"/>
              <a:t>Although Carnegie had no personal ties to Fairfield, he was a friend of Iowa Senator James F. Wilson, who headed Fairfield’s grant effort. Fairfield was Wilson’s home town.</a:t>
            </a:r>
          </a:p>
        </p:txBody>
      </p:sp>
      <p:sp>
        <p:nvSpPr>
          <p:cNvPr id="4" name="Slide Number Placeholder 3"/>
          <p:cNvSpPr>
            <a:spLocks noGrp="1"/>
          </p:cNvSpPr>
          <p:nvPr>
            <p:ph type="sldNum" sz="quarter" idx="10"/>
          </p:nvPr>
        </p:nvSpPr>
        <p:spPr/>
        <p:txBody>
          <a:bodyPr/>
          <a:lstStyle/>
          <a:p>
            <a:fld id="{3C58891A-13B7-42F3-8426-6715A6C6266E}" type="slidenum">
              <a:rPr lang="en-US" smtClean="0"/>
              <a:t>20</a:t>
            </a:fld>
            <a:endParaRPr lang="en-US"/>
          </a:p>
        </p:txBody>
      </p:sp>
    </p:spTree>
    <p:extLst>
      <p:ext uri="{BB962C8B-B14F-4D97-AF65-F5344CB8AC3E}">
        <p14:creationId xmlns:p14="http://schemas.microsoft.com/office/powerpoint/2010/main" val="3204270258"/>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8891A-13B7-42F3-8426-6715A6C6266E}" type="slidenum">
              <a:rPr lang="en-US" smtClean="0"/>
              <a:t>21</a:t>
            </a:fld>
            <a:endParaRPr lang="en-US"/>
          </a:p>
        </p:txBody>
      </p:sp>
    </p:spTree>
    <p:extLst>
      <p:ext uri="{BB962C8B-B14F-4D97-AF65-F5344CB8AC3E}">
        <p14:creationId xmlns:p14="http://schemas.microsoft.com/office/powerpoint/2010/main" val="22335637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81015"/>
            <a:ext cx="5486400" cy="3600450"/>
          </a:xfrm>
        </p:spPr>
        <p:txBody>
          <a:bodyPr/>
          <a:lstStyle/>
          <a:p>
            <a:r>
              <a:rPr lang="en-US" sz="1200" dirty="0" smtClean="0"/>
              <a:t>William </a:t>
            </a:r>
            <a:r>
              <a:rPr lang="en-US" sz="1200" dirty="0" err="1" smtClean="0"/>
              <a:t>Maclure</a:t>
            </a:r>
            <a:r>
              <a:rPr lang="en-US" sz="1200" dirty="0" smtClean="0"/>
              <a:t> </a:t>
            </a:r>
            <a:r>
              <a:rPr lang="en-US" sz="1200" dirty="0"/>
              <a:t>had been involved in the Utopian Socialist Owen community in New Harmony, IN. There he established the Workingman’s Library that became the Public Library.  </a:t>
            </a:r>
          </a:p>
          <a:p>
            <a:r>
              <a:rPr lang="en-US" sz="1200" dirty="0" err="1"/>
              <a:t>Maclure</a:t>
            </a:r>
            <a:r>
              <a:rPr lang="en-US" sz="1200" dirty="0"/>
              <a:t> died in 1840 and left $80,000 toward the establishment of Workingmen’s Institutes or Libraries in Indiana. </a:t>
            </a:r>
            <a:r>
              <a:rPr lang="en-US" sz="1200" dirty="0" smtClean="0"/>
              <a:t>A </a:t>
            </a:r>
            <a:r>
              <a:rPr lang="en-US" sz="1200" dirty="0" err="1"/>
              <a:t>Maclure</a:t>
            </a:r>
            <a:r>
              <a:rPr lang="en-US" sz="1200" dirty="0"/>
              <a:t> (McClure) subscription library opened in Seymour with a membership fee of one dollar.</a:t>
            </a:r>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22</a:t>
            </a:fld>
            <a:endParaRPr lang="en-US"/>
          </a:p>
        </p:txBody>
      </p:sp>
    </p:spTree>
    <p:extLst>
      <p:ext uri="{BB962C8B-B14F-4D97-AF65-F5344CB8AC3E}">
        <p14:creationId xmlns:p14="http://schemas.microsoft.com/office/powerpoint/2010/main" val="97395627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1876, Willard Carpenter of Evansville established a trust fund to endow and build the Willard Library.</a:t>
            </a:r>
          </a:p>
          <a:p>
            <a:r>
              <a:rPr lang="en-US" dirty="0"/>
              <a:t>Carpenter named the library the "Willard </a:t>
            </a:r>
            <a:r>
              <a:rPr lang="en-US" dirty="0" smtClean="0"/>
              <a:t>Library“ not because of his own name, but </a:t>
            </a:r>
            <a:r>
              <a:rPr lang="en-US" dirty="0"/>
              <a:t>because he admired the Emma Willard School, a Troy, NY female seminary. </a:t>
            </a:r>
          </a:p>
          <a:p>
            <a:r>
              <a:rPr lang="en-US" dirty="0"/>
              <a:t>After construction delays due to a depressed economy, the building was formally opened on March 28, 1885. </a:t>
            </a:r>
          </a:p>
          <a:p>
            <a:r>
              <a:rPr lang="en-US" dirty="0"/>
              <a:t>The Willard Library is still open today, and claims on its website to be the oldest public library in Indiana.</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23</a:t>
            </a:fld>
            <a:endParaRPr lang="en-US"/>
          </a:p>
        </p:txBody>
      </p:sp>
    </p:spTree>
    <p:extLst>
      <p:ext uri="{BB962C8B-B14F-4D97-AF65-F5344CB8AC3E}">
        <p14:creationId xmlns:p14="http://schemas.microsoft.com/office/powerpoint/2010/main" val="2760942060"/>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Local Women’s Clubs, in Indiana and other states, also started libraries before the Carnegie program began.</a:t>
            </a:r>
          </a:p>
          <a:p>
            <a:r>
              <a:rPr lang="en-US" dirty="0"/>
              <a:t>Their fundraising efforts were limited by their lack of economic power, but some methods they used were: book showers, benefit plays, benefit dinners, box lunch auctions, raffles of handiwork and food, and baseball games.</a:t>
            </a:r>
          </a:p>
          <a:p>
            <a:r>
              <a:rPr lang="en-US" dirty="0"/>
              <a:t>These clubs often encouraged their towns to apply for Carnegie grants. In some towns that put the decision about a Carnegie grant to a public vote, women were allowed to vote on the issue, although their votes were usually counted separately from the men’s.</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24</a:t>
            </a:fld>
            <a:endParaRPr lang="en-US"/>
          </a:p>
        </p:txBody>
      </p:sp>
    </p:spTree>
    <p:extLst>
      <p:ext uri="{BB962C8B-B14F-4D97-AF65-F5344CB8AC3E}">
        <p14:creationId xmlns:p14="http://schemas.microsoft.com/office/powerpoint/2010/main" val="4190003764"/>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Housed in: businesses, governmental offices, or civic organizations.</a:t>
            </a:r>
          </a:p>
        </p:txBody>
      </p:sp>
      <p:sp>
        <p:nvSpPr>
          <p:cNvPr id="4" name="Slide Number Placeholder 3"/>
          <p:cNvSpPr>
            <a:spLocks noGrp="1"/>
          </p:cNvSpPr>
          <p:nvPr>
            <p:ph type="sldNum" sz="quarter" idx="10"/>
          </p:nvPr>
        </p:nvSpPr>
        <p:spPr/>
        <p:txBody>
          <a:bodyPr/>
          <a:lstStyle/>
          <a:p>
            <a:fld id="{3C58891A-13B7-42F3-8426-6715A6C6266E}" type="slidenum">
              <a:rPr lang="en-US" smtClean="0"/>
              <a:t>25</a:t>
            </a:fld>
            <a:endParaRPr lang="en-US"/>
          </a:p>
        </p:txBody>
      </p:sp>
    </p:spTree>
    <p:extLst>
      <p:ext uri="{BB962C8B-B14F-4D97-AF65-F5344CB8AC3E}">
        <p14:creationId xmlns:p14="http://schemas.microsoft.com/office/powerpoint/2010/main" val="73850923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1904 the Seymour Public Library, which had been organized</a:t>
            </a:r>
            <a:r>
              <a:rPr lang="en-US" baseline="0" dirty="0"/>
              <a:t> in 1895, was in two rooms at the Masonic Temple. </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26</a:t>
            </a:fld>
            <a:endParaRPr lang="en-US"/>
          </a:p>
        </p:txBody>
      </p:sp>
    </p:spTree>
    <p:extLst>
      <p:ext uri="{BB962C8B-B14F-4D97-AF65-F5344CB8AC3E}">
        <p14:creationId xmlns:p14="http://schemas.microsoft.com/office/powerpoint/2010/main" val="107881702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8891A-13B7-42F3-8426-6715A6C6266E}" type="slidenum">
              <a:rPr lang="en-US" smtClean="0"/>
              <a:t>27</a:t>
            </a:fld>
            <a:endParaRPr lang="en-US"/>
          </a:p>
        </p:txBody>
      </p:sp>
    </p:spTree>
    <p:extLst>
      <p:ext uri="{BB962C8B-B14F-4D97-AF65-F5344CB8AC3E}">
        <p14:creationId xmlns:p14="http://schemas.microsoft.com/office/powerpoint/2010/main" val="372238235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After building the Jefferson County Library in Fairfield, Iowa, Carnegie continued to fund </a:t>
            </a:r>
            <a:r>
              <a:rPr lang="en-US" dirty="0" smtClean="0"/>
              <a:t>library buildings </a:t>
            </a:r>
            <a:r>
              <a:rPr lang="en-US" dirty="0"/>
              <a:t>throughout the U.S.</a:t>
            </a:r>
          </a:p>
          <a:p>
            <a:r>
              <a:rPr lang="en-US" dirty="0"/>
              <a:t>The libraries funded during this “wholesale” period lacked the size and amenities of the libraries built in Carnegie’s company towns. </a:t>
            </a:r>
            <a:r>
              <a:rPr lang="en-US" dirty="0" smtClean="0"/>
              <a:t>In these cities, Carnegie funded only the building itself, and not the books or furnishings. These cities also </a:t>
            </a:r>
            <a:r>
              <a:rPr lang="en-US" dirty="0"/>
              <a:t>had to adhere to rules about the grant process not required of the Pennsylvania </a:t>
            </a:r>
            <a:r>
              <a:rPr lang="en-US" dirty="0" smtClean="0"/>
              <a:t>Carnegies, most notably, a rule requiring that the city pledge a yearly levy of 10% of the grant amount to fund the library.</a:t>
            </a:r>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28</a:t>
            </a:fld>
            <a:endParaRPr lang="en-US"/>
          </a:p>
        </p:txBody>
      </p:sp>
    </p:spTree>
    <p:extLst>
      <p:ext uri="{BB962C8B-B14F-4D97-AF65-F5344CB8AC3E}">
        <p14:creationId xmlns:p14="http://schemas.microsoft.com/office/powerpoint/2010/main" val="513786866"/>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James Bertram was </a:t>
            </a:r>
            <a:r>
              <a:rPr lang="en-US" dirty="0" smtClean="0"/>
              <a:t>Carnegie’s personal secretary </a:t>
            </a:r>
            <a:r>
              <a:rPr lang="en-US" dirty="0"/>
              <a:t>from 1897-1911, </a:t>
            </a:r>
            <a:r>
              <a:rPr lang="en-US" dirty="0" smtClean="0"/>
              <a:t>and he </a:t>
            </a:r>
            <a:r>
              <a:rPr lang="en-US" dirty="0"/>
              <a:t>was also the secretary and a trustee of the Carnegie Corporation of New York from 1911 (its inception) until his death in 1934. </a:t>
            </a:r>
          </a:p>
          <a:p>
            <a:r>
              <a:rPr lang="en-US" dirty="0"/>
              <a:t>Bertram acted as an intermediary between Carnegie and those seeking library grants. Some thought he was too picky and prevented access to Carnegie</a:t>
            </a:r>
            <a:r>
              <a:rPr lang="en-US" dirty="0" smtClean="0"/>
              <a:t>.</a:t>
            </a:r>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29</a:t>
            </a:fld>
            <a:endParaRPr lang="en-US"/>
          </a:p>
        </p:txBody>
      </p:sp>
    </p:spTree>
    <p:extLst>
      <p:ext uri="{BB962C8B-B14F-4D97-AF65-F5344CB8AC3E}">
        <p14:creationId xmlns:p14="http://schemas.microsoft.com/office/powerpoint/2010/main" val="63730114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Andrew Carnegie was born in </a:t>
            </a:r>
            <a:r>
              <a:rPr lang="en-US" dirty="0" err="1"/>
              <a:t>Dunfermline</a:t>
            </a:r>
            <a:r>
              <a:rPr lang="en-US" dirty="0"/>
              <a:t>, Scotland on November 25, 1835 to William </a:t>
            </a:r>
            <a:r>
              <a:rPr lang="en-US" dirty="0" smtClean="0"/>
              <a:t>and Margaret Carnegie. </a:t>
            </a:r>
            <a:r>
              <a:rPr lang="en-US" dirty="0"/>
              <a:t>His sister Ann, born in 1840, died in infancy. His brother Thomas was born in 1843</a:t>
            </a:r>
            <a:r>
              <a:rPr lang="en-US" dirty="0" smtClean="0"/>
              <a:t>. </a:t>
            </a:r>
            <a:r>
              <a:rPr lang="en-US" sz="1100" dirty="0"/>
              <a:t/>
            </a:r>
            <a:br>
              <a:rPr lang="en-US" sz="1100" dirty="0"/>
            </a:b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3</a:t>
            </a:fld>
            <a:endParaRPr lang="en-US"/>
          </a:p>
        </p:txBody>
      </p:sp>
    </p:spTree>
    <p:extLst>
      <p:ext uri="{BB962C8B-B14F-4D97-AF65-F5344CB8AC3E}">
        <p14:creationId xmlns:p14="http://schemas.microsoft.com/office/powerpoint/2010/main" val="193996464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82123"/>
            <a:ext cx="5486400" cy="2105279"/>
          </a:xfrm>
        </p:spPr>
        <p:txBody>
          <a:bodyPr/>
          <a:lstStyle/>
          <a:p>
            <a:r>
              <a:rPr lang="en-US" sz="1100" dirty="0"/>
              <a:t>The typical grant during the “Wholesale” period was $10,000. Seymour received $10,000 in </a:t>
            </a:r>
            <a:r>
              <a:rPr lang="en-US" sz="1100" dirty="0" smtClean="0"/>
              <a:t>1903</a:t>
            </a:r>
            <a:r>
              <a:rPr lang="en-US" sz="1100" dirty="0"/>
              <a:t>.</a:t>
            </a:r>
          </a:p>
          <a:p>
            <a:endParaRPr lang="en-US" sz="1100" dirty="0"/>
          </a:p>
          <a:p>
            <a:pPr marL="0" indent="0">
              <a:buNone/>
            </a:pPr>
            <a:endParaRPr lang="en-US" dirty="0"/>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30</a:t>
            </a:fld>
            <a:endParaRPr lang="en-US"/>
          </a:p>
        </p:txBody>
      </p:sp>
    </p:spTree>
    <p:extLst>
      <p:ext uri="{BB962C8B-B14F-4D97-AF65-F5344CB8AC3E}">
        <p14:creationId xmlns:p14="http://schemas.microsoft.com/office/powerpoint/2010/main" val="1362230555"/>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8891A-13B7-42F3-8426-6715A6C6266E}" type="slidenum">
              <a:rPr lang="en-US" smtClean="0"/>
              <a:t>31</a:t>
            </a:fld>
            <a:endParaRPr lang="en-US"/>
          </a:p>
        </p:txBody>
      </p:sp>
    </p:spTree>
    <p:extLst>
      <p:ext uri="{BB962C8B-B14F-4D97-AF65-F5344CB8AC3E}">
        <p14:creationId xmlns:p14="http://schemas.microsoft.com/office/powerpoint/2010/main" val="1989078142"/>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12291"/>
            <a:ext cx="5486400" cy="3600450"/>
          </a:xfrm>
        </p:spPr>
        <p:txBody>
          <a:bodyPr/>
          <a:lstStyle/>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32</a:t>
            </a:fld>
            <a:endParaRPr lang="en-US"/>
          </a:p>
        </p:txBody>
      </p:sp>
    </p:spTree>
    <p:extLst>
      <p:ext uri="{BB962C8B-B14F-4D97-AF65-F5344CB8AC3E}">
        <p14:creationId xmlns:p14="http://schemas.microsoft.com/office/powerpoint/2010/main" val="11580265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“City </a:t>
            </a:r>
            <a:r>
              <a:rPr lang="en-US" dirty="0"/>
              <a:t>Beautiful” movement, an architectural and urban planning philosophy popular at the turn of the 20</a:t>
            </a:r>
            <a:r>
              <a:rPr lang="en-US" baseline="30000" dirty="0"/>
              <a:t>th</a:t>
            </a:r>
            <a:r>
              <a:rPr lang="en-US" dirty="0"/>
              <a:t> century. </a:t>
            </a:r>
          </a:p>
          <a:p>
            <a:r>
              <a:rPr lang="en-US" dirty="0"/>
              <a:t>“City Beautiful” proponents pushed for the beautification of American cities, especially in the building of </a:t>
            </a:r>
            <a:r>
              <a:rPr lang="en-US" dirty="0" smtClean="0"/>
              <a:t>parks, </a:t>
            </a:r>
            <a:r>
              <a:rPr lang="en-US" dirty="0"/>
              <a:t>and the construction of </a:t>
            </a:r>
            <a:r>
              <a:rPr lang="en-US" dirty="0" smtClean="0"/>
              <a:t>monuments and statues, often in the Neoclassical style.</a:t>
            </a:r>
          </a:p>
          <a:p>
            <a:endParaRPr lang="en-US" dirty="0"/>
          </a:p>
          <a:p>
            <a:r>
              <a:rPr lang="en-US" dirty="0" smtClean="0"/>
              <a:t>Shown in this picture is the Indiana World War Memorial Plaza in Indianapolis, which exemplifies this movement.</a:t>
            </a:r>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33</a:t>
            </a:fld>
            <a:endParaRPr lang="en-US"/>
          </a:p>
        </p:txBody>
      </p:sp>
    </p:spTree>
    <p:extLst>
      <p:ext uri="{BB962C8B-B14F-4D97-AF65-F5344CB8AC3E}">
        <p14:creationId xmlns:p14="http://schemas.microsoft.com/office/powerpoint/2010/main" val="160638027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34</a:t>
            </a:fld>
            <a:endParaRPr lang="en-US"/>
          </a:p>
        </p:txBody>
      </p:sp>
    </p:spTree>
    <p:extLst>
      <p:ext uri="{BB962C8B-B14F-4D97-AF65-F5344CB8AC3E}">
        <p14:creationId xmlns:p14="http://schemas.microsoft.com/office/powerpoint/2010/main" val="2242159182"/>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Towns divided by rivers faced the decision of which side of the river to build the library on. </a:t>
            </a:r>
          </a:p>
          <a:p>
            <a:endParaRPr lang="en-US" dirty="0"/>
          </a:p>
          <a:p>
            <a:r>
              <a:rPr lang="en-US" dirty="0"/>
              <a:t>Kaukauna, WI wanted to solve this problem by buying an island in the Fox </a:t>
            </a:r>
            <a:r>
              <a:rPr lang="en-US" dirty="0" smtClean="0"/>
              <a:t>River</a:t>
            </a:r>
            <a:r>
              <a:rPr lang="en-US" dirty="0"/>
              <a:t>, but the island owner asked an exorbitant price, which was finally paid by the Green Bay and Mississippi River Company, which donated it to the town for use as a library site.  </a:t>
            </a:r>
          </a:p>
          <a:p>
            <a:endParaRPr lang="en-US" dirty="0"/>
          </a:p>
          <a:p>
            <a:r>
              <a:rPr lang="en-US" dirty="0"/>
              <a:t>The people of Waterloo, Iowa fought so bitterly about the issue that Carnegie </a:t>
            </a:r>
            <a:r>
              <a:rPr lang="en-US" dirty="0" smtClean="0"/>
              <a:t>finally </a:t>
            </a:r>
            <a:r>
              <a:rPr lang="en-US" dirty="0"/>
              <a:t>approved an increase in their grant from $30,000 to $45,000 to allow for a library to be built on </a:t>
            </a:r>
            <a:r>
              <a:rPr lang="en-US" dirty="0" smtClean="0"/>
              <a:t>each side </a:t>
            </a:r>
            <a:r>
              <a:rPr lang="en-US" dirty="0"/>
              <a:t>of the river.</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35</a:t>
            </a:fld>
            <a:endParaRPr lang="en-US"/>
          </a:p>
        </p:txBody>
      </p:sp>
    </p:spTree>
    <p:extLst>
      <p:ext uri="{BB962C8B-B14F-4D97-AF65-F5344CB8AC3E}">
        <p14:creationId xmlns:p14="http://schemas.microsoft.com/office/powerpoint/2010/main" val="357129217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323277"/>
            <a:ext cx="5486400" cy="4228296"/>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Alice </a:t>
            </a:r>
            <a:r>
              <a:rPr lang="en-US" sz="1200" kern="1200" dirty="0">
                <a:solidFill>
                  <a:schemeClr val="tx1"/>
                </a:solidFill>
                <a:effectLst/>
                <a:latin typeface="+mn-lt"/>
                <a:ea typeface="+mn-ea"/>
                <a:cs typeface="+mn-cs"/>
              </a:rPr>
              <a:t>S. </a:t>
            </a:r>
            <a:r>
              <a:rPr lang="en-US" sz="1200" kern="1200" dirty="0" smtClean="0">
                <a:solidFill>
                  <a:schemeClr val="tx1"/>
                </a:solidFill>
                <a:effectLst/>
                <a:latin typeface="+mn-lt"/>
                <a:ea typeface="+mn-ea"/>
                <a:cs typeface="+mn-cs"/>
              </a:rPr>
              <a:t>Tyler was the secretary of the Iowa Library Commission from 1900-1913, and </a:t>
            </a:r>
            <a:r>
              <a:rPr lang="en-US" dirty="0" smtClean="0"/>
              <a:t> </a:t>
            </a:r>
            <a:r>
              <a:rPr lang="en-US" sz="1200" kern="1200" dirty="0" smtClean="0">
                <a:solidFill>
                  <a:schemeClr val="tx1"/>
                </a:solidFill>
                <a:effectLst/>
                <a:latin typeface="+mn-lt"/>
                <a:ea typeface="+mn-ea"/>
                <a:cs typeface="+mn-cs"/>
              </a:rPr>
              <a:t>President </a:t>
            </a:r>
            <a:r>
              <a:rPr lang="en-US" sz="1200" kern="1200" dirty="0">
                <a:solidFill>
                  <a:schemeClr val="tx1"/>
                </a:solidFill>
                <a:effectLst/>
                <a:latin typeface="+mn-lt"/>
                <a:ea typeface="+mn-ea"/>
                <a:cs typeface="+mn-cs"/>
              </a:rPr>
              <a:t>of the American Library Association from 1920-21. </a:t>
            </a:r>
            <a:r>
              <a:rPr lang="en-US" sz="1200" kern="1200" dirty="0" smtClean="0">
                <a:solidFill>
                  <a:schemeClr val="tx1"/>
                </a:solidFill>
                <a:effectLst/>
                <a:latin typeface="+mn-lt"/>
                <a:ea typeface="+mn-ea"/>
                <a:cs typeface="+mn-cs"/>
              </a:rPr>
              <a:t> She was critical of the Carnegie’s library philanthropy because:</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dirty="0"/>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sz="1200" kern="1200" dirty="0" smtClean="0">
                <a:solidFill>
                  <a:schemeClr val="tx1"/>
                </a:solidFill>
                <a:effectLst/>
                <a:latin typeface="+mn-lt"/>
                <a:ea typeface="+mn-ea"/>
                <a:cs typeface="+mn-cs"/>
              </a:rPr>
              <a:t>She </a:t>
            </a:r>
            <a:r>
              <a:rPr lang="en-US" sz="1200" kern="1200" dirty="0">
                <a:solidFill>
                  <a:schemeClr val="tx1"/>
                </a:solidFill>
                <a:effectLst/>
                <a:latin typeface="+mn-lt"/>
                <a:ea typeface="+mn-ea"/>
                <a:cs typeface="+mn-cs"/>
              </a:rPr>
              <a:t>believed that community leaders were more interested in how the libraries looked on the outside than how well the libraries served the public.  </a:t>
            </a:r>
            <a:endParaRPr lang="en-US" sz="1200" kern="1200" dirty="0" smtClean="0">
              <a:solidFill>
                <a:schemeClr val="tx1"/>
              </a:solidFill>
              <a:effectLst/>
              <a:latin typeface="+mn-lt"/>
              <a:ea typeface="+mn-ea"/>
              <a:cs typeface="+mn-cs"/>
            </a:endParaRP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sz="1200" kern="1200" dirty="0" smtClean="0">
                <a:solidFill>
                  <a:schemeClr val="tx1"/>
                </a:solidFill>
                <a:effectLst/>
                <a:latin typeface="+mn-lt"/>
                <a:ea typeface="+mn-ea"/>
                <a:cs typeface="+mn-cs"/>
              </a:rPr>
              <a:t>She wanted libraries to be funded by local </a:t>
            </a:r>
            <a:r>
              <a:rPr lang="en-US" sz="1200" kern="1200" dirty="0">
                <a:solidFill>
                  <a:schemeClr val="tx1"/>
                </a:solidFill>
                <a:effectLst/>
                <a:latin typeface="+mn-lt"/>
                <a:ea typeface="+mn-ea"/>
                <a:cs typeface="+mn-cs"/>
              </a:rPr>
              <a:t>donors, who she felt would be more personally involved in the design </a:t>
            </a:r>
            <a:r>
              <a:rPr lang="en-US" sz="1200" kern="1200" dirty="0" smtClean="0">
                <a:solidFill>
                  <a:schemeClr val="tx1"/>
                </a:solidFill>
                <a:effectLst/>
                <a:latin typeface="+mn-lt"/>
                <a:ea typeface="+mn-ea"/>
                <a:cs typeface="+mn-cs"/>
              </a:rPr>
              <a:t>process.</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sz="1200" kern="1200" dirty="0" smtClean="0">
                <a:solidFill>
                  <a:schemeClr val="tx1"/>
                </a:solidFill>
                <a:effectLst/>
                <a:latin typeface="+mn-lt"/>
                <a:ea typeface="+mn-ea"/>
                <a:cs typeface="+mn-cs"/>
              </a:rPr>
              <a:t>She did </a:t>
            </a:r>
            <a:r>
              <a:rPr lang="en-US" sz="1200" kern="1200" dirty="0">
                <a:solidFill>
                  <a:schemeClr val="tx1"/>
                </a:solidFill>
                <a:effectLst/>
                <a:latin typeface="+mn-lt"/>
                <a:ea typeface="+mn-ea"/>
                <a:cs typeface="+mn-cs"/>
              </a:rPr>
              <a:t>not like the financial maintenance required of towns receiving grants, as she felt that smaller towns </a:t>
            </a:r>
            <a:r>
              <a:rPr lang="en-US" sz="1200" kern="1200" dirty="0" smtClean="0">
                <a:solidFill>
                  <a:schemeClr val="tx1"/>
                </a:solidFill>
                <a:effectLst/>
                <a:latin typeface="+mn-lt"/>
                <a:ea typeface="+mn-ea"/>
                <a:cs typeface="+mn-cs"/>
              </a:rPr>
              <a:t>would not be able to enlarge their collections.</a:t>
            </a:r>
          </a:p>
          <a:p>
            <a:pPr marL="228600" marR="0" lvl="0" indent="-228600" algn="l" defTabSz="914400" rtl="0" eaLnBrk="1" fontAlgn="auto" latinLnBrk="0" hangingPunct="1">
              <a:lnSpc>
                <a:spcPct val="100000"/>
              </a:lnSpc>
              <a:spcBef>
                <a:spcPts val="0"/>
              </a:spcBef>
              <a:spcAft>
                <a:spcPts val="0"/>
              </a:spcAft>
              <a:buClrTx/>
              <a:buSzTx/>
              <a:buFontTx/>
              <a:buAutoNum type="alphaUcPeriod"/>
              <a:tabLst/>
              <a:defRPr/>
            </a:pPr>
            <a:r>
              <a:rPr lang="en-US" dirty="0" smtClean="0"/>
              <a:t>She </a:t>
            </a:r>
            <a:r>
              <a:rPr lang="en-US" sz="1200" kern="1200" dirty="0" smtClean="0">
                <a:solidFill>
                  <a:schemeClr val="tx1"/>
                </a:solidFill>
                <a:effectLst/>
                <a:latin typeface="+mn-lt"/>
                <a:ea typeface="+mn-ea"/>
                <a:cs typeface="+mn-cs"/>
              </a:rPr>
              <a:t>wanted </a:t>
            </a:r>
            <a:r>
              <a:rPr lang="en-US" sz="1200" kern="1200" dirty="0">
                <a:solidFill>
                  <a:schemeClr val="tx1"/>
                </a:solidFill>
                <a:effectLst/>
                <a:latin typeface="+mn-lt"/>
                <a:ea typeface="+mn-ea"/>
                <a:cs typeface="+mn-cs"/>
              </a:rPr>
              <a:t>all of the public libraries to be in county seats.  For smaller towns, Tyler promoted the idea of using bookmobiles, so that money that would have been spent on buildings could be used to buy more </a:t>
            </a:r>
            <a:r>
              <a:rPr lang="en-US" sz="1200" kern="1200" dirty="0" smtClean="0">
                <a:solidFill>
                  <a:schemeClr val="tx1"/>
                </a:solidFill>
                <a:effectLst/>
                <a:latin typeface="+mn-lt"/>
                <a:ea typeface="+mn-ea"/>
                <a:cs typeface="+mn-cs"/>
              </a:rPr>
              <a:t>materials.</a:t>
            </a:r>
            <a:endParaRPr lang="en-US" sz="1200" kern="1200" dirty="0">
              <a:solidFill>
                <a:schemeClr val="tx1"/>
              </a:solidFill>
              <a:effectLst/>
              <a:latin typeface="+mn-lt"/>
              <a:ea typeface="+mn-ea"/>
              <a:cs typeface="+mn-cs"/>
            </a:endParaRPr>
          </a:p>
          <a:p>
            <a:endParaRPr lang="en-US" dirty="0"/>
          </a:p>
          <a:p>
            <a:r>
              <a:rPr lang="en-US" dirty="0"/>
              <a:t>Organized labor was also not happy about the grant </a:t>
            </a:r>
            <a:r>
              <a:rPr lang="en-US" dirty="0" smtClean="0"/>
              <a:t>program.</a:t>
            </a:r>
            <a:r>
              <a:rPr lang="en-US" baseline="0" dirty="0" smtClean="0"/>
              <a:t> A</a:t>
            </a:r>
            <a:r>
              <a:rPr lang="en-US" dirty="0" smtClean="0"/>
              <a:t>s </a:t>
            </a:r>
            <a:r>
              <a:rPr lang="en-US" dirty="0"/>
              <a:t>this cartoon shows, </a:t>
            </a:r>
            <a:r>
              <a:rPr lang="en-US" dirty="0" smtClean="0"/>
              <a:t>during the “retail phase,” some </a:t>
            </a:r>
            <a:r>
              <a:rPr lang="en-US" dirty="0"/>
              <a:t>people thought that Carnegie should </a:t>
            </a:r>
            <a:r>
              <a:rPr lang="en-US" dirty="0" smtClean="0"/>
              <a:t>use</a:t>
            </a:r>
            <a:r>
              <a:rPr lang="en-US" baseline="0" dirty="0" smtClean="0"/>
              <a:t> his </a:t>
            </a:r>
            <a:r>
              <a:rPr lang="en-US" dirty="0" smtClean="0"/>
              <a:t>money to pay </a:t>
            </a:r>
            <a:r>
              <a:rPr lang="en-US" dirty="0"/>
              <a:t>his workers better wages </a:t>
            </a:r>
            <a:r>
              <a:rPr lang="en-US" dirty="0" smtClean="0"/>
              <a:t>instead of using it to build libraries.</a:t>
            </a:r>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36</a:t>
            </a:fld>
            <a:endParaRPr lang="en-US"/>
          </a:p>
        </p:txBody>
      </p:sp>
    </p:spTree>
    <p:extLst>
      <p:ext uri="{BB962C8B-B14F-4D97-AF65-F5344CB8AC3E}">
        <p14:creationId xmlns:p14="http://schemas.microsoft.com/office/powerpoint/2010/main" val="604015456"/>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41493"/>
            <a:ext cx="5486400" cy="3600450"/>
          </a:xfrm>
        </p:spPr>
        <p:txBody>
          <a:bodyPr/>
          <a:lstStyle/>
          <a:p>
            <a:r>
              <a:rPr lang="en-US" dirty="0"/>
              <a:t>This is a picture of the digging</a:t>
            </a:r>
            <a:r>
              <a:rPr lang="en-US" baseline="0" dirty="0"/>
              <a:t> of the foundation for the Carnegie Library in Albion, MI.</a:t>
            </a:r>
          </a:p>
          <a:p>
            <a:endParaRPr lang="en-US" baseline="0" dirty="0"/>
          </a:p>
          <a:p>
            <a:r>
              <a:rPr lang="en-US" dirty="0"/>
              <a:t>The grant money was paid in three installments:</a:t>
            </a:r>
          </a:p>
          <a:p>
            <a:r>
              <a:rPr lang="en-US" dirty="0"/>
              <a:t> 	The first third at the groundbreaking</a:t>
            </a:r>
          </a:p>
          <a:p>
            <a:r>
              <a:rPr lang="en-US" dirty="0"/>
              <a:t>	The second third when the foundation was completed</a:t>
            </a:r>
          </a:p>
          <a:p>
            <a:r>
              <a:rPr lang="en-US" dirty="0"/>
              <a:t>	The final third when the building was accepted as completed by 	the architect and the library board</a:t>
            </a:r>
          </a:p>
          <a:p>
            <a:endParaRPr lang="en-US" dirty="0"/>
          </a:p>
          <a:p>
            <a:r>
              <a:rPr lang="en-US" dirty="0"/>
              <a:t>Photographs were taken as each phase of construction was completed to show Bertram that the next installment of money should be paid.</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37</a:t>
            </a:fld>
            <a:endParaRPr lang="en-US"/>
          </a:p>
        </p:txBody>
      </p:sp>
    </p:spTree>
    <p:extLst>
      <p:ext uri="{BB962C8B-B14F-4D97-AF65-F5344CB8AC3E}">
        <p14:creationId xmlns:p14="http://schemas.microsoft.com/office/powerpoint/2010/main" val="2120133833"/>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Starting in 1908, those requesting grants were required to submit building plans for approval prior to the construction of the building.</a:t>
            </a:r>
          </a:p>
          <a:p>
            <a:endParaRPr lang="en-US" dirty="0" smtClean="0"/>
          </a:p>
          <a:p>
            <a:r>
              <a:rPr lang="en-US" dirty="0" smtClean="0"/>
              <a:t>Early grantees were frustrated by Bertram’s refusal to offer advice about building plans, but in 1911 Bertram published the pamphlet </a:t>
            </a:r>
            <a:r>
              <a:rPr lang="en-US" i="1" dirty="0" smtClean="0"/>
              <a:t>Notes on Library </a:t>
            </a:r>
            <a:r>
              <a:rPr lang="en-US" i="1" dirty="0" err="1" smtClean="0"/>
              <a:t>Bildings</a:t>
            </a:r>
            <a:r>
              <a:rPr lang="en-US" i="1" dirty="0" smtClean="0"/>
              <a:t>, </a:t>
            </a:r>
            <a:r>
              <a:rPr lang="en-US" dirty="0" smtClean="0"/>
              <a:t>which</a:t>
            </a:r>
            <a:r>
              <a:rPr lang="en-US" i="1" dirty="0" smtClean="0"/>
              <a:t> </a:t>
            </a:r>
            <a:r>
              <a:rPr lang="en-US" dirty="0" smtClean="0"/>
              <a:t>included architectural plans. </a:t>
            </a:r>
          </a:p>
          <a:p>
            <a:endParaRPr lang="en-US" dirty="0" smtClean="0"/>
          </a:p>
          <a:p>
            <a:r>
              <a:rPr lang="en-US" dirty="0"/>
              <a:t>Starting in 1914, mayors of towns receiving grants were required to sign a pledge that the construction of the building would not exceed a specific cost. </a:t>
            </a:r>
          </a:p>
          <a:p>
            <a:endParaRPr lang="en-US" dirty="0" smtClean="0"/>
          </a:p>
          <a:p>
            <a:r>
              <a:rPr lang="en-US" dirty="0" smtClean="0"/>
              <a:t>Eventually</a:t>
            </a:r>
            <a:r>
              <a:rPr lang="en-US" dirty="0"/>
              <a:t>, a four-year time limit from the time of the promise to the completion of the building was required of grant recipients.</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38</a:t>
            </a:fld>
            <a:endParaRPr lang="en-US"/>
          </a:p>
        </p:txBody>
      </p:sp>
    </p:spTree>
    <p:extLst>
      <p:ext uri="{BB962C8B-B14F-4D97-AF65-F5344CB8AC3E}">
        <p14:creationId xmlns:p14="http://schemas.microsoft.com/office/powerpoint/2010/main" val="3332037637"/>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1911, Carnegie created The Carnegie Corporation of New York as a trust to fund his philanthropic efforts, including the later grants of the library program.</a:t>
            </a:r>
          </a:p>
          <a:p>
            <a:endParaRPr lang="en-US" dirty="0"/>
          </a:p>
          <a:p>
            <a:r>
              <a:rPr lang="en-US" dirty="0"/>
              <a:t>Board Picture </a:t>
            </a:r>
          </a:p>
          <a:p>
            <a:r>
              <a:rPr lang="en-US" dirty="0"/>
              <a:t>Standing l-r: Henry S. Pritchett (President of MIT and Chairman of the Carnegie Foundation for the Advancement of Teaching), James Bertram, Charles L. Taylor (Head of the Carnegie Hero Fund), Robert A. Franks (Carnegie employee). Seated, l-r: William N. Frew (President of the Carnegie Institute of </a:t>
            </a:r>
            <a:r>
              <a:rPr lang="en-US" dirty="0" smtClean="0"/>
              <a:t>Pittsburgh), </a:t>
            </a:r>
            <a:r>
              <a:rPr lang="en-US" dirty="0"/>
              <a:t>Robert S. Woodward (Dean of Columbia University), </a:t>
            </a:r>
            <a:r>
              <a:rPr lang="en-US" dirty="0" err="1"/>
              <a:t>Elihu</a:t>
            </a:r>
            <a:r>
              <a:rPr lang="en-US" dirty="0"/>
              <a:t> Root (Secretary of State and President of the Carnegie Endowment for International Peace), Andrew Carnegie, Margaret Carnegie, Louise Whitfield Carnegie.</a:t>
            </a:r>
          </a:p>
          <a:p>
            <a:r>
              <a:rPr lang="en-US" dirty="0"/>
              <a:t> </a:t>
            </a:r>
          </a:p>
          <a:p>
            <a:r>
              <a:rPr lang="en-US" dirty="0" smtClean="0"/>
              <a:t>The </a:t>
            </a:r>
            <a:r>
              <a:rPr lang="en-US" dirty="0"/>
              <a:t>Carnegie Corporation of New York still exists today, and still grants money to philanthropic causes.</a:t>
            </a:r>
          </a:p>
        </p:txBody>
      </p:sp>
      <p:sp>
        <p:nvSpPr>
          <p:cNvPr id="4" name="Slide Number Placeholder 3"/>
          <p:cNvSpPr>
            <a:spLocks noGrp="1"/>
          </p:cNvSpPr>
          <p:nvPr>
            <p:ph type="sldNum" sz="quarter" idx="10"/>
          </p:nvPr>
        </p:nvSpPr>
        <p:spPr/>
        <p:txBody>
          <a:bodyPr/>
          <a:lstStyle/>
          <a:p>
            <a:fld id="{3C58891A-13B7-42F3-8426-6715A6C6266E}" type="slidenum">
              <a:rPr lang="en-US" smtClean="0"/>
              <a:t>39</a:t>
            </a:fld>
            <a:endParaRPr lang="en-US"/>
          </a:p>
        </p:txBody>
      </p:sp>
    </p:spTree>
    <p:extLst>
      <p:ext uri="{BB962C8B-B14F-4D97-AF65-F5344CB8AC3E}">
        <p14:creationId xmlns:p14="http://schemas.microsoft.com/office/powerpoint/2010/main" val="228774550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Carnegie’s father </a:t>
            </a:r>
            <a:r>
              <a:rPr lang="en-US" dirty="0" smtClean="0"/>
              <a:t>was </a:t>
            </a:r>
            <a:r>
              <a:rPr lang="en-US" dirty="0"/>
              <a:t>a weaver, and his </a:t>
            </a:r>
            <a:r>
              <a:rPr lang="en-US" dirty="0" smtClean="0"/>
              <a:t>mother sold </a:t>
            </a:r>
            <a:r>
              <a:rPr lang="en-US" dirty="0"/>
              <a:t>food and sewed soles on leather boots to help with the family finances. She eventually became the main breadwinner of the family when the Industrial Revolution mechanized the weaving industry and her husband had trouble finding work.</a:t>
            </a:r>
          </a:p>
          <a:p>
            <a:endParaRPr lang="en-US" dirty="0"/>
          </a:p>
          <a:p>
            <a:r>
              <a:rPr lang="en-US" dirty="0"/>
              <a:t>Andrew quit school to help with the family finances.</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4</a:t>
            </a:fld>
            <a:endParaRPr lang="en-US"/>
          </a:p>
        </p:txBody>
      </p:sp>
    </p:spTree>
    <p:extLst>
      <p:ext uri="{BB962C8B-B14F-4D97-AF65-F5344CB8AC3E}">
        <p14:creationId xmlns:p14="http://schemas.microsoft.com/office/powerpoint/2010/main" val="2923871227"/>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of the grants Carnegie made were to cities who wanted both a large central library as a showplace, and branch libraries to serve people in outlying neighborhoods.  Cities receiving these types of grants included Boston, Detroit, San Francisco, Elizabeth, NJ and Springfield, MA.</a:t>
            </a:r>
          </a:p>
          <a:p>
            <a:endParaRPr lang="en-US" dirty="0"/>
          </a:p>
          <a:p>
            <a:r>
              <a:rPr lang="en-US" dirty="0"/>
              <a:t>In about 1908, Carnegie stopped funding central branches in large cities, and from then on only funded smaller neighborhood branches.</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40</a:t>
            </a:fld>
            <a:endParaRPr lang="en-US"/>
          </a:p>
        </p:txBody>
      </p:sp>
    </p:spTree>
    <p:extLst>
      <p:ext uri="{BB962C8B-B14F-4D97-AF65-F5344CB8AC3E}">
        <p14:creationId xmlns:p14="http://schemas.microsoft.com/office/powerpoint/2010/main" val="4217739624"/>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took 9 years for Detroit to accept Carnegie’s 1901 offer of $750,000, half for the building of a large central </a:t>
            </a:r>
            <a:r>
              <a:rPr lang="en-US" dirty="0" smtClean="0"/>
              <a:t>library, </a:t>
            </a:r>
            <a:r>
              <a:rPr lang="en-US" dirty="0"/>
              <a:t>and half for 8 neighborhood branches.</a:t>
            </a:r>
          </a:p>
          <a:p>
            <a:r>
              <a:rPr lang="en-US" dirty="0"/>
              <a:t>The aldermen initially called the Carnegie offer “tainted money” because of Carnegie’s business </a:t>
            </a:r>
            <a:r>
              <a:rPr lang="en-US" dirty="0" smtClean="0"/>
              <a:t>practices. </a:t>
            </a:r>
            <a:r>
              <a:rPr lang="en-US" dirty="0"/>
              <a:t>T</a:t>
            </a:r>
            <a:r>
              <a:rPr lang="en-US" dirty="0" smtClean="0"/>
              <a:t>he </a:t>
            </a:r>
            <a:r>
              <a:rPr lang="en-US" dirty="0"/>
              <a:t>public was concerned that the library would be only for the upper class, and that the pledge of 10% support would lead to a large tax burden for the public. The Library Commission in Detroit wanted a central branch similar to that of St. Louis. They convinced the city to add to the $375,000 allotted for a central branch. They had a competition to choose </a:t>
            </a:r>
            <a:r>
              <a:rPr lang="en-US" dirty="0" smtClean="0"/>
              <a:t>an </a:t>
            </a:r>
            <a:r>
              <a:rPr lang="en-US" dirty="0"/>
              <a:t>architect, which was basically rigged so that the architect of the St. Louis central branch, Cass Gilbert, would win. The main branch in Detroit ended up costing $</a:t>
            </a:r>
            <a:r>
              <a:rPr lang="en-US" dirty="0" smtClean="0"/>
              <a:t>1.2 million.</a:t>
            </a:r>
            <a:endParaRPr lang="en-US" dirty="0"/>
          </a:p>
          <a:p>
            <a:r>
              <a:rPr lang="en-US" dirty="0"/>
              <a:t>In contrast, the 8 Carnegie branches in Detroit were built with the $375,000 sum that Carnegie had allotted. </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41</a:t>
            </a:fld>
            <a:endParaRPr lang="en-US"/>
          </a:p>
        </p:txBody>
      </p:sp>
    </p:spTree>
    <p:extLst>
      <p:ext uri="{BB962C8B-B14F-4D97-AF65-F5344CB8AC3E}">
        <p14:creationId xmlns:p14="http://schemas.microsoft.com/office/powerpoint/2010/main" val="388163381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Indianapolis, New York, and some other large cities already had large central </a:t>
            </a:r>
            <a:r>
              <a:rPr lang="en-US" dirty="0" smtClean="0"/>
              <a:t>libraries, </a:t>
            </a:r>
            <a:r>
              <a:rPr lang="en-US" dirty="0"/>
              <a:t>and received money only for neighborhood branches.</a:t>
            </a:r>
          </a:p>
          <a:p>
            <a:r>
              <a:rPr lang="en-US" dirty="0"/>
              <a:t>Branch libraries in the larger cities were often designed to limit the movements of customers and to give the librarians in the branches a clear view of everything going on in the branch, because there was a distrust of </a:t>
            </a:r>
            <a:r>
              <a:rPr lang="en-US" dirty="0" smtClean="0"/>
              <a:t>the customers. Before the Carnegie era, many libraries had closed stacks where the customers were not allowed,  and customers would have to submit a slip to a librarian to have their items retrieved. Carnegie libraries had open stacks which allowed for browsing, which was a new concept to librarians.  Eventually, as </a:t>
            </a:r>
            <a:r>
              <a:rPr lang="en-US" dirty="0"/>
              <a:t>the attitudes of librarians changed, a more open </a:t>
            </a:r>
            <a:r>
              <a:rPr lang="en-US" dirty="0" smtClean="0"/>
              <a:t>floor plan </a:t>
            </a:r>
            <a:r>
              <a:rPr lang="en-US" dirty="0"/>
              <a:t>was adopted for branch libraries. </a:t>
            </a:r>
            <a:endParaRPr lang="en-US" dirty="0" smtClean="0"/>
          </a:p>
          <a:p>
            <a:endParaRPr lang="en-US" dirty="0"/>
          </a:p>
          <a:p>
            <a:r>
              <a:rPr lang="en-US" dirty="0"/>
              <a:t>The branches in New York City were multi-storied and narrow, both because of the scarcity of available land in NYC, and because this style mimicked the style of the nearby tenement buildings in which the branch customers lived.</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42</a:t>
            </a:fld>
            <a:endParaRPr lang="en-US"/>
          </a:p>
        </p:txBody>
      </p:sp>
    </p:spTree>
    <p:extLst>
      <p:ext uri="{BB962C8B-B14F-4D97-AF65-F5344CB8AC3E}">
        <p14:creationId xmlns:p14="http://schemas.microsoft.com/office/powerpoint/2010/main" val="369034284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Each NYC branch library had </a:t>
            </a:r>
            <a:r>
              <a:rPr lang="en-US" dirty="0"/>
              <a:t>a custodian, who </a:t>
            </a:r>
            <a:r>
              <a:rPr lang="en-US" dirty="0" smtClean="0"/>
              <a:t>had to keep the branch’s coal furnace burning, so he </a:t>
            </a:r>
            <a:r>
              <a:rPr lang="en-US" dirty="0"/>
              <a:t>lived </a:t>
            </a:r>
            <a:r>
              <a:rPr lang="en-US" dirty="0" smtClean="0"/>
              <a:t>in an apartment on the third floor of </a:t>
            </a:r>
            <a:r>
              <a:rPr lang="en-US" dirty="0"/>
              <a:t>the library, often with his </a:t>
            </a:r>
            <a:r>
              <a:rPr lang="en-US" dirty="0" smtClean="0"/>
              <a:t>family</a:t>
            </a:r>
            <a:r>
              <a:rPr lang="en-US" i="1" dirty="0" smtClean="0"/>
              <a:t>.</a:t>
            </a:r>
            <a:endParaRPr lang="en-US" i="1" dirty="0"/>
          </a:p>
          <a:p>
            <a:r>
              <a:rPr lang="en-US" i="1" dirty="0"/>
              <a:t>http://www.atlasobscura.com/articles/inside-the-new-york-public-librarys-last-secret-apartments</a:t>
            </a:r>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43</a:t>
            </a:fld>
            <a:endParaRPr lang="en-US"/>
          </a:p>
        </p:txBody>
      </p:sp>
    </p:spTree>
    <p:extLst>
      <p:ext uri="{BB962C8B-B14F-4D97-AF65-F5344CB8AC3E}">
        <p14:creationId xmlns:p14="http://schemas.microsoft.com/office/powerpoint/2010/main" val="4180525410"/>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Reasons for Grant Failures:</a:t>
            </a:r>
          </a:p>
          <a:p>
            <a:endParaRPr lang="en-US" dirty="0"/>
          </a:p>
          <a:p>
            <a:r>
              <a:rPr lang="en-US" dirty="0" smtClean="0"/>
              <a:t>Unknown </a:t>
            </a:r>
            <a:r>
              <a:rPr lang="en-US" dirty="0"/>
              <a:t>reasons</a:t>
            </a:r>
          </a:p>
          <a:p>
            <a:r>
              <a:rPr lang="en-US" dirty="0"/>
              <a:t>The town wanted more funds.</a:t>
            </a:r>
          </a:p>
          <a:p>
            <a:r>
              <a:rPr lang="en-US" dirty="0"/>
              <a:t>The electorate voted down the offer. </a:t>
            </a:r>
          </a:p>
          <a:p>
            <a:r>
              <a:rPr lang="en-US" dirty="0"/>
              <a:t>A local philanthropist stepped in to fund the library.</a:t>
            </a:r>
          </a:p>
          <a:p>
            <a:r>
              <a:rPr lang="en-US" dirty="0"/>
              <a:t>The Council was against the 10% levy of support stipulation.</a:t>
            </a:r>
          </a:p>
          <a:p>
            <a:r>
              <a:rPr lang="en-US" dirty="0"/>
              <a:t>The town was financially unable to support the 10% levy.</a:t>
            </a:r>
          </a:p>
          <a:p>
            <a:r>
              <a:rPr lang="en-US" dirty="0"/>
              <a:t>The 10% levy stipulation was illegal in that locale.</a:t>
            </a:r>
          </a:p>
          <a:p>
            <a:r>
              <a:rPr lang="en-US" dirty="0"/>
              <a:t>World War I began and building costs rose sharply.</a:t>
            </a:r>
          </a:p>
          <a:p>
            <a:r>
              <a:rPr lang="en-US" dirty="0"/>
              <a:t>Site problems, architectural problems, or controversy occurred </a:t>
            </a:r>
          </a:p>
          <a:p>
            <a:r>
              <a:rPr lang="en-US" dirty="0"/>
              <a:t>The town was annexed to a larger city (only one instance: Collinwood, OH became part of Cleveland.)</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44</a:t>
            </a:fld>
            <a:endParaRPr lang="en-US"/>
          </a:p>
        </p:txBody>
      </p:sp>
    </p:spTree>
    <p:extLst>
      <p:ext uri="{BB962C8B-B14F-4D97-AF65-F5344CB8AC3E}">
        <p14:creationId xmlns:p14="http://schemas.microsoft.com/office/powerpoint/2010/main" val="215962642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8891A-13B7-42F3-8426-6715A6C6266E}" type="slidenum">
              <a:rPr lang="en-US" smtClean="0"/>
              <a:t>45</a:t>
            </a:fld>
            <a:endParaRPr lang="en-US"/>
          </a:p>
        </p:txBody>
      </p:sp>
    </p:spTree>
    <p:extLst>
      <p:ext uri="{BB962C8B-B14F-4D97-AF65-F5344CB8AC3E}">
        <p14:creationId xmlns:p14="http://schemas.microsoft.com/office/powerpoint/2010/main" val="2863600080"/>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1901, James Shields sent a letter to Andrew Carnegie asking for a library grant.</a:t>
            </a:r>
          </a:p>
        </p:txBody>
      </p:sp>
      <p:sp>
        <p:nvSpPr>
          <p:cNvPr id="4" name="Slide Number Placeholder 3"/>
          <p:cNvSpPr>
            <a:spLocks noGrp="1"/>
          </p:cNvSpPr>
          <p:nvPr>
            <p:ph type="sldNum" sz="quarter" idx="10"/>
          </p:nvPr>
        </p:nvSpPr>
        <p:spPr/>
        <p:txBody>
          <a:bodyPr/>
          <a:lstStyle/>
          <a:p>
            <a:fld id="{3C58891A-13B7-42F3-8426-6715A6C6266E}" type="slidenum">
              <a:rPr lang="en-US" smtClean="0"/>
              <a:t>46</a:t>
            </a:fld>
            <a:endParaRPr lang="en-US"/>
          </a:p>
        </p:txBody>
      </p:sp>
    </p:spTree>
    <p:extLst>
      <p:ext uri="{BB962C8B-B14F-4D97-AF65-F5344CB8AC3E}">
        <p14:creationId xmlns:p14="http://schemas.microsoft.com/office/powerpoint/2010/main" val="3158097995"/>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762000" y="4415855"/>
            <a:ext cx="5486400" cy="4498751"/>
          </a:xfrm>
        </p:spPr>
        <p:txBody>
          <a:bodyPr/>
          <a:lstStyle/>
          <a:p>
            <a:r>
              <a:rPr lang="en-US" dirty="0" smtClean="0"/>
              <a:t>The city put the acceptance of the grant to a vote of the people, but city leaders strongly encouraged a yes vote. On </a:t>
            </a:r>
            <a:r>
              <a:rPr lang="en-US" dirty="0"/>
              <a:t>February 26, 1903, the Colonial Moving Picture Company showed movies at the Opera House to benefit the existing library with funds to buy books.  During the intermission, a Professor H.C. Montgomery outlined the Carnegie offer for the </a:t>
            </a:r>
            <a:r>
              <a:rPr lang="en-US" dirty="0" smtClean="0"/>
              <a:t>audience.</a:t>
            </a:r>
          </a:p>
          <a:p>
            <a:endParaRPr lang="en-US" dirty="0"/>
          </a:p>
          <a:p>
            <a:r>
              <a:rPr lang="en-US" dirty="0" smtClean="0"/>
              <a:t>There </a:t>
            </a:r>
            <a:r>
              <a:rPr lang="en-US" dirty="0"/>
              <a:t>were also a number of pleas from local leaders in </a:t>
            </a:r>
            <a:r>
              <a:rPr lang="en-US" dirty="0" smtClean="0"/>
              <a:t>the Seymour Republican.  On April 29, 1903, Seymour voters did approve the grant proposal with a vote of 443 voting yes and 296 voting no.</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47</a:t>
            </a:fld>
            <a:endParaRPr lang="en-US"/>
          </a:p>
        </p:txBody>
      </p:sp>
    </p:spTree>
    <p:extLst>
      <p:ext uri="{BB962C8B-B14F-4D97-AF65-F5344CB8AC3E}">
        <p14:creationId xmlns:p14="http://schemas.microsoft.com/office/powerpoint/2010/main" val="134659910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took 3</a:t>
            </a:r>
            <a:r>
              <a:rPr lang="en-US" baseline="0" dirty="0"/>
              <a:t> Council meetings and a number of ballots for </a:t>
            </a:r>
            <a:r>
              <a:rPr lang="en-US" baseline="0" dirty="0" smtClean="0"/>
              <a:t>the Seymour </a:t>
            </a:r>
            <a:r>
              <a:rPr lang="en-US" baseline="0" dirty="0"/>
              <a:t>City Council to finally agree to purchase the </a:t>
            </a:r>
            <a:r>
              <a:rPr lang="en-US" baseline="0" dirty="0" err="1"/>
              <a:t>Graessele</a:t>
            </a:r>
            <a:r>
              <a:rPr lang="en-US" baseline="0" dirty="0"/>
              <a:t> property at the southwest corner of Second and Walnut as the Library </a:t>
            </a:r>
            <a:r>
              <a:rPr lang="en-US" baseline="0" dirty="0" smtClean="0"/>
              <a:t>site in July of</a:t>
            </a:r>
            <a:r>
              <a:rPr lang="en-US" dirty="0" smtClean="0"/>
              <a:t> 1903. They purchased the site</a:t>
            </a:r>
            <a:r>
              <a:rPr lang="en-US" baseline="0" dirty="0" smtClean="0"/>
              <a:t> </a:t>
            </a:r>
            <a:r>
              <a:rPr lang="en-US" baseline="0" dirty="0"/>
              <a:t>for $4,000</a:t>
            </a:r>
            <a:r>
              <a:rPr lang="en-US" baseline="0" dirty="0" smtClean="0"/>
              <a:t>.</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48</a:t>
            </a:fld>
            <a:endParaRPr lang="en-US"/>
          </a:p>
        </p:txBody>
      </p:sp>
    </p:spTree>
    <p:extLst>
      <p:ext uri="{BB962C8B-B14F-4D97-AF65-F5344CB8AC3E}">
        <p14:creationId xmlns:p14="http://schemas.microsoft.com/office/powerpoint/2010/main" val="3638937888"/>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Most architects were not experienced in library design before the Carnegie program.</a:t>
            </a:r>
          </a:p>
          <a:p>
            <a:endParaRPr lang="en-US" dirty="0"/>
          </a:p>
          <a:p>
            <a:r>
              <a:rPr lang="en-US" dirty="0"/>
              <a:t>Few of the architects who designed Carnegies in small </a:t>
            </a:r>
            <a:r>
              <a:rPr lang="en-US" dirty="0" smtClean="0"/>
              <a:t>cities </a:t>
            </a:r>
            <a:r>
              <a:rPr lang="en-US" dirty="0"/>
              <a:t>were nationally known. </a:t>
            </a:r>
          </a:p>
          <a:p>
            <a:endParaRPr lang="en-US" dirty="0"/>
          </a:p>
          <a:p>
            <a:r>
              <a:rPr lang="en-US" dirty="0"/>
              <a:t>Most </a:t>
            </a:r>
            <a:r>
              <a:rPr lang="en-US" dirty="0" smtClean="0"/>
              <a:t>cities </a:t>
            </a:r>
            <a:r>
              <a:rPr lang="en-US" dirty="0"/>
              <a:t>in Indiana used architects that were from Indiana, or from Chicago.</a:t>
            </a:r>
          </a:p>
          <a:p>
            <a:endParaRPr lang="en-US" dirty="0"/>
          </a:p>
          <a:p>
            <a:r>
              <a:rPr lang="en-US" dirty="0"/>
              <a:t>Some architects actively sought Carnegie projects, because the commissions were substantial. Clifford </a:t>
            </a:r>
            <a:r>
              <a:rPr lang="en-US" dirty="0" err="1"/>
              <a:t>Shopbell</a:t>
            </a:r>
            <a:r>
              <a:rPr lang="en-US" dirty="0"/>
              <a:t>, of Harris and </a:t>
            </a:r>
            <a:r>
              <a:rPr lang="en-US" dirty="0" err="1" smtClean="0"/>
              <a:t>Shopbell</a:t>
            </a:r>
            <a:r>
              <a:rPr lang="en-US" dirty="0" smtClean="0"/>
              <a:t> in Evansville</a:t>
            </a:r>
            <a:r>
              <a:rPr lang="en-US" dirty="0"/>
              <a:t>, IN, was interviewed in </a:t>
            </a:r>
            <a:r>
              <a:rPr lang="en-US" i="1" dirty="0"/>
              <a:t>The Clarion News</a:t>
            </a:r>
            <a:r>
              <a:rPr lang="en-US" dirty="0"/>
              <a:t> in 1903, and made sure to mention that he had been selected to design 4 Carnegie libraries.  </a:t>
            </a:r>
            <a:r>
              <a:rPr lang="en-US" dirty="0" smtClean="0"/>
              <a:t>On May 12, 1904, the Seymour City Council</a:t>
            </a:r>
            <a:r>
              <a:rPr lang="en-US" baseline="0" dirty="0" smtClean="0"/>
              <a:t> awarded his firm a $200 contract to design the Seymour </a:t>
            </a:r>
            <a:r>
              <a:rPr lang="en-US" dirty="0" smtClean="0"/>
              <a:t>Library</a:t>
            </a:r>
            <a:r>
              <a:rPr lang="en-US" dirty="0"/>
              <a:t>.</a:t>
            </a:r>
          </a:p>
          <a:p>
            <a:endParaRPr lang="en-US" dirty="0"/>
          </a:p>
          <a:p>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49</a:t>
            </a:fld>
            <a:endParaRPr lang="en-US"/>
          </a:p>
        </p:txBody>
      </p:sp>
    </p:spTree>
    <p:extLst>
      <p:ext uri="{BB962C8B-B14F-4D97-AF65-F5344CB8AC3E}">
        <p14:creationId xmlns:p14="http://schemas.microsoft.com/office/powerpoint/2010/main" val="167615247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1848, Andrew’s family borrowed money from a friend </a:t>
            </a:r>
            <a:r>
              <a:rPr lang="en-US" dirty="0" smtClean="0"/>
              <a:t>to </a:t>
            </a:r>
            <a:r>
              <a:rPr lang="en-US" dirty="0"/>
              <a:t>emigrate to the United States. They settled in Allegheny, Pennsylvania, also known as Allegheny City. There were already a lot of Scottish immigrants in Allegheny, including some friends and relatives of the Carnegies.</a:t>
            </a:r>
          </a:p>
          <a:p>
            <a:endParaRPr lang="en-US" dirty="0"/>
          </a:p>
          <a:p>
            <a:r>
              <a:rPr lang="en-US" dirty="0"/>
              <a:t>Allegheny was just northeast across the Allegheny River from </a:t>
            </a:r>
            <a:r>
              <a:rPr lang="en-US" dirty="0" smtClean="0"/>
              <a:t>Pittsburgh</a:t>
            </a:r>
            <a:r>
              <a:rPr lang="en-US" baseline="0" dirty="0" smtClean="0"/>
              <a:t> </a:t>
            </a:r>
            <a:r>
              <a:rPr lang="en-US" dirty="0" smtClean="0"/>
              <a:t>and </a:t>
            </a:r>
            <a:r>
              <a:rPr lang="en-US" dirty="0"/>
              <a:t>has since become part of Pittsburgh itself.</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5</a:t>
            </a:fld>
            <a:endParaRPr lang="en-US"/>
          </a:p>
        </p:txBody>
      </p:sp>
    </p:spTree>
    <p:extLst>
      <p:ext uri="{BB962C8B-B14F-4D97-AF65-F5344CB8AC3E}">
        <p14:creationId xmlns:p14="http://schemas.microsoft.com/office/powerpoint/2010/main" val="87960471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Also on May</a:t>
            </a:r>
            <a:r>
              <a:rPr lang="en-US" baseline="0" dirty="0" smtClean="0"/>
              <a:t> 12, 1904, the Seymour City Council awarded a $7,350 construction contract to the Travis Carter Company of Seymour to build the library. This is an advertisement for the Travis Carter Company from the August 21, 1901 edition of the Seymour Republican.</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50</a:t>
            </a:fld>
            <a:endParaRPr lang="en-US"/>
          </a:p>
        </p:txBody>
      </p:sp>
    </p:spTree>
    <p:extLst>
      <p:ext uri="{BB962C8B-B14F-4D97-AF65-F5344CB8AC3E}">
        <p14:creationId xmlns:p14="http://schemas.microsoft.com/office/powerpoint/2010/main" val="2208901031"/>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8891A-13B7-42F3-8426-6715A6C6266E}" type="slidenum">
              <a:rPr lang="en-US" smtClean="0"/>
              <a:t>51</a:t>
            </a:fld>
            <a:endParaRPr lang="en-US"/>
          </a:p>
        </p:txBody>
      </p:sp>
    </p:spTree>
    <p:extLst>
      <p:ext uri="{BB962C8B-B14F-4D97-AF65-F5344CB8AC3E}">
        <p14:creationId xmlns:p14="http://schemas.microsoft.com/office/powerpoint/2010/main" val="293660124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Columns</a:t>
            </a:r>
          </a:p>
          <a:p>
            <a:endParaRPr lang="en-US" dirty="0"/>
          </a:p>
          <a:p>
            <a:r>
              <a:rPr lang="en-US" dirty="0"/>
              <a:t>Domes</a:t>
            </a:r>
          </a:p>
          <a:p>
            <a:endParaRPr lang="en-US" dirty="0"/>
          </a:p>
          <a:p>
            <a:r>
              <a:rPr lang="en-US" dirty="0"/>
              <a:t>Pediments</a:t>
            </a:r>
          </a:p>
          <a:p>
            <a:endParaRPr lang="en-US" dirty="0"/>
          </a:p>
          <a:p>
            <a:r>
              <a:rPr lang="en-US" dirty="0"/>
              <a:t>Long Flights of Stairs</a:t>
            </a:r>
          </a:p>
          <a:p>
            <a:endParaRPr lang="en-US" dirty="0"/>
          </a:p>
          <a:p>
            <a:r>
              <a:rPr lang="en-US" dirty="0"/>
              <a:t>Hip </a:t>
            </a:r>
            <a:r>
              <a:rPr lang="en-US" dirty="0" smtClean="0"/>
              <a:t>Roofs: A</a:t>
            </a:r>
            <a:r>
              <a:rPr lang="en-US" b="1" dirty="0"/>
              <a:t> hip roof</a:t>
            </a:r>
            <a:r>
              <a:rPr lang="en-US" dirty="0"/>
              <a:t> has slopes on all four sides. The sides are all equal length and come together at the top to form the ridge</a:t>
            </a:r>
            <a:r>
              <a:rPr lang="en-US" dirty="0" smtClean="0"/>
              <a:t>. </a:t>
            </a:r>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52</a:t>
            </a:fld>
            <a:endParaRPr lang="en-US"/>
          </a:p>
        </p:txBody>
      </p:sp>
    </p:spTree>
    <p:extLst>
      <p:ext uri="{BB962C8B-B14F-4D97-AF65-F5344CB8AC3E}">
        <p14:creationId xmlns:p14="http://schemas.microsoft.com/office/powerpoint/2010/main" val="1784608162"/>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Entrances with monumental arches</a:t>
            </a:r>
          </a:p>
          <a:p>
            <a:r>
              <a:rPr lang="en-US" dirty="0"/>
              <a:t>Stone exterior walls </a:t>
            </a:r>
            <a:endParaRPr lang="en-US" dirty="0" smtClean="0"/>
          </a:p>
          <a:p>
            <a:r>
              <a:rPr lang="en-US" dirty="0" smtClean="0"/>
              <a:t>Lavishly </a:t>
            </a:r>
            <a:r>
              <a:rPr lang="en-US" dirty="0"/>
              <a:t>ornamented keystones</a:t>
            </a:r>
          </a:p>
          <a:p>
            <a:r>
              <a:rPr lang="en-US" dirty="0"/>
              <a:t>Paired columns</a:t>
            </a:r>
          </a:p>
          <a:p>
            <a:r>
              <a:rPr lang="en-US" dirty="0" smtClean="0"/>
              <a:t>Pilasters</a:t>
            </a:r>
            <a:r>
              <a:rPr lang="en-US" dirty="0"/>
              <a:t> </a:t>
            </a:r>
            <a:r>
              <a:rPr lang="en-US" dirty="0" smtClean="0"/>
              <a:t>(rectangular columns)</a:t>
            </a:r>
            <a:endParaRPr lang="en-US" dirty="0"/>
          </a:p>
          <a:p>
            <a:r>
              <a:rPr lang="en-US" dirty="0"/>
              <a:t>Floral swags</a:t>
            </a:r>
          </a:p>
          <a:p>
            <a:r>
              <a:rPr lang="en-US" dirty="0" smtClean="0"/>
              <a:t>Escutcheons (shields or emblems containing coats of arms)</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53</a:t>
            </a:fld>
            <a:endParaRPr lang="en-US"/>
          </a:p>
        </p:txBody>
      </p:sp>
    </p:spTree>
    <p:extLst>
      <p:ext uri="{BB962C8B-B14F-4D97-AF65-F5344CB8AC3E}">
        <p14:creationId xmlns:p14="http://schemas.microsoft.com/office/powerpoint/2010/main" val="311149073"/>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Tudor</a:t>
            </a:r>
            <a:endParaRPr lang="en-US" dirty="0"/>
          </a:p>
          <a:p>
            <a:r>
              <a:rPr lang="en-US" dirty="0"/>
              <a:t>Characteristic Tudor elements: </a:t>
            </a:r>
          </a:p>
          <a:p>
            <a:r>
              <a:rPr lang="en-US" dirty="0"/>
              <a:t>Walls made of brick, stucco, or stone </a:t>
            </a:r>
            <a:r>
              <a:rPr lang="en-US" dirty="0" smtClean="0"/>
              <a:t>walls, with stone trim</a:t>
            </a:r>
            <a:endParaRPr lang="en-US" dirty="0"/>
          </a:p>
          <a:p>
            <a:r>
              <a:rPr lang="en-US" dirty="0"/>
              <a:t>Steep gabled </a:t>
            </a:r>
            <a:r>
              <a:rPr lang="en-US" dirty="0" smtClean="0"/>
              <a:t>roofs (two sloping sides that come together at a ridge)</a:t>
            </a:r>
            <a:endParaRPr lang="en-US" dirty="0"/>
          </a:p>
          <a:p>
            <a:r>
              <a:rPr lang="en-US" dirty="0" smtClean="0"/>
              <a:t>Half-timbering (timber frames filled in with plaster or brick)</a:t>
            </a:r>
            <a:endParaRPr lang="en-US" dirty="0"/>
          </a:p>
          <a:p>
            <a:r>
              <a:rPr lang="en-US" dirty="0"/>
              <a:t>Grouped Windows</a:t>
            </a:r>
          </a:p>
          <a:p>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54</a:t>
            </a:fld>
            <a:endParaRPr lang="en-US"/>
          </a:p>
        </p:txBody>
      </p:sp>
    </p:spTree>
    <p:extLst>
      <p:ext uri="{BB962C8B-B14F-4D97-AF65-F5344CB8AC3E}">
        <p14:creationId xmlns:p14="http://schemas.microsoft.com/office/powerpoint/2010/main" val="3069063039"/>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dirty="0"/>
              <a:t>Craftsman style </a:t>
            </a:r>
            <a:r>
              <a:rPr lang="en-US" dirty="0" smtClean="0"/>
              <a:t>originated at </a:t>
            </a:r>
            <a:r>
              <a:rPr lang="en-US" dirty="0"/>
              <a:t>the turn of the century </a:t>
            </a:r>
            <a:r>
              <a:rPr lang="en-US" dirty="0" smtClean="0"/>
              <a:t>for use in working class housing. </a:t>
            </a:r>
            <a:r>
              <a:rPr lang="en-US" dirty="0"/>
              <a:t>It utilized common building materials, such as stucco, wood and brick</a:t>
            </a:r>
            <a:r>
              <a:rPr lang="en-US" dirty="0" smtClean="0"/>
              <a:t>, These featured </a:t>
            </a:r>
            <a:r>
              <a:rPr lang="en-US" dirty="0"/>
              <a:t>a minimum of </a:t>
            </a:r>
            <a:r>
              <a:rPr lang="en-US" dirty="0" smtClean="0"/>
              <a:t>ornamentation.</a:t>
            </a:r>
          </a:p>
          <a:p>
            <a:endParaRPr lang="en-US" dirty="0"/>
          </a:p>
          <a:p>
            <a:r>
              <a:rPr lang="en-US" dirty="0" smtClean="0"/>
              <a:t>Other Carnegie architectural styles across the country:</a:t>
            </a:r>
          </a:p>
          <a:p>
            <a:endParaRPr lang="en-US" dirty="0"/>
          </a:p>
          <a:p>
            <a:r>
              <a:rPr lang="en-US" dirty="0" smtClean="0"/>
              <a:t>Colonial</a:t>
            </a:r>
            <a:endParaRPr lang="en-US" dirty="0"/>
          </a:p>
          <a:p>
            <a:r>
              <a:rPr lang="en-US" dirty="0"/>
              <a:t>Eclectic or Combined Styles</a:t>
            </a:r>
          </a:p>
          <a:p>
            <a:r>
              <a:rPr lang="en-US" dirty="0"/>
              <a:t>Federal</a:t>
            </a:r>
          </a:p>
          <a:p>
            <a:r>
              <a:rPr lang="en-US" dirty="0"/>
              <a:t>Georgian</a:t>
            </a:r>
          </a:p>
          <a:p>
            <a:r>
              <a:rPr lang="en-US" dirty="0"/>
              <a:t>Italian Renaissance</a:t>
            </a:r>
          </a:p>
          <a:p>
            <a:r>
              <a:rPr lang="en-US" dirty="0"/>
              <a:t>Mediterranean</a:t>
            </a:r>
          </a:p>
          <a:p>
            <a:r>
              <a:rPr lang="en-US" dirty="0"/>
              <a:t>Mission/Spanish Colonial (Primarily CA and the Southwest)</a:t>
            </a:r>
          </a:p>
          <a:p>
            <a:r>
              <a:rPr lang="en-US" dirty="0"/>
              <a:t>Prairie: Frank Lloyd Wright</a:t>
            </a:r>
          </a:p>
          <a:p>
            <a:r>
              <a:rPr lang="en-US" dirty="0"/>
              <a:t>Romanesque</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55</a:t>
            </a:fld>
            <a:endParaRPr lang="en-US"/>
          </a:p>
        </p:txBody>
      </p:sp>
    </p:spTree>
    <p:extLst>
      <p:ext uri="{BB962C8B-B14F-4D97-AF65-F5344CB8AC3E}">
        <p14:creationId xmlns:p14="http://schemas.microsoft.com/office/powerpoint/2010/main" val="3573984409"/>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Dumbwaiters were valuable features to move books from floor to floor in the age before elevators were common in libraries. </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56</a:t>
            </a:fld>
            <a:endParaRPr lang="en-US"/>
          </a:p>
        </p:txBody>
      </p:sp>
    </p:spTree>
    <p:extLst>
      <p:ext uri="{BB962C8B-B14F-4D97-AF65-F5344CB8AC3E}">
        <p14:creationId xmlns:p14="http://schemas.microsoft.com/office/powerpoint/2010/main" val="224265371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The high windows</a:t>
            </a:r>
            <a:r>
              <a:rPr lang="en-US" dirty="0"/>
              <a:t> </a:t>
            </a:r>
            <a:r>
              <a:rPr lang="en-US" dirty="0" smtClean="0"/>
              <a:t>common in Carnegies a</a:t>
            </a:r>
            <a:r>
              <a:rPr lang="en-US" baseline="0" dirty="0" smtClean="0"/>
              <a:t>llow for shelving to be installed below the windows. Globe lighting is also a typical Carnegie feature. Carnegies which still have their original doors sometimes still have them labelled with the original outlined gold paint.</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57</a:t>
            </a:fld>
            <a:endParaRPr lang="en-US"/>
          </a:p>
        </p:txBody>
      </p:sp>
    </p:spTree>
    <p:extLst>
      <p:ext uri="{BB962C8B-B14F-4D97-AF65-F5344CB8AC3E}">
        <p14:creationId xmlns:p14="http://schemas.microsoft.com/office/powerpoint/2010/main" val="274772308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Library Bureau was a company started by </a:t>
            </a:r>
            <a:r>
              <a:rPr lang="en-US" baseline="0" dirty="0" err="1" smtClean="0"/>
              <a:t>Melvil</a:t>
            </a:r>
            <a:r>
              <a:rPr lang="en-US" baseline="0" dirty="0" smtClean="0"/>
              <a:t> Dewey in 1876 that sold many of the Carnegie libraries their furnishings and supplies. In 1927 it became a part of the Remington Rand Holding Company, which continued to use the “Library Bureau” name into the 1950s.</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58</a:t>
            </a:fld>
            <a:endParaRPr lang="en-US"/>
          </a:p>
        </p:txBody>
      </p:sp>
    </p:spTree>
    <p:extLst>
      <p:ext uri="{BB962C8B-B14F-4D97-AF65-F5344CB8AC3E}">
        <p14:creationId xmlns:p14="http://schemas.microsoft.com/office/powerpoint/2010/main" val="135598037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Seymour’s Carnegie Library</a:t>
            </a:r>
            <a:r>
              <a:rPr lang="en-US" baseline="0" dirty="0"/>
              <a:t> was dedicated on January 9, 1905. </a:t>
            </a:r>
            <a:r>
              <a:rPr lang="en-US" baseline="0" dirty="0" smtClean="0"/>
              <a:t>By the time of the dedication, Dr. G. G. </a:t>
            </a:r>
            <a:r>
              <a:rPr lang="en-US" baseline="0" dirty="0" err="1" smtClean="0"/>
              <a:t>Graessele</a:t>
            </a:r>
            <a:r>
              <a:rPr lang="en-US" baseline="0" dirty="0" smtClean="0"/>
              <a:t>, whose land had been purchased for the library site, had been elected mayor of Seymour.</a:t>
            </a:r>
          </a:p>
          <a:p>
            <a:r>
              <a:rPr lang="en-US" baseline="0" dirty="0" smtClean="0"/>
              <a:t>Library dedication </a:t>
            </a:r>
            <a:r>
              <a:rPr lang="en-US" baseline="0" dirty="0"/>
              <a:t>c</a:t>
            </a:r>
            <a:r>
              <a:rPr lang="en-US" dirty="0"/>
              <a:t>eremonies around the country included parades, prominent speakers, ministerial invocations and benedictions, musical performances, and the passing of the plate for donation.</a:t>
            </a:r>
          </a:p>
          <a:p>
            <a:r>
              <a:rPr lang="en-US" dirty="0" smtClean="0"/>
              <a:t>Carnegie </a:t>
            </a:r>
            <a:r>
              <a:rPr lang="en-US" dirty="0"/>
              <a:t>only attended ceremonies in towns where he had steel plants, and in </a:t>
            </a:r>
            <a:r>
              <a:rPr lang="en-US" dirty="0" smtClean="0"/>
              <a:t>cities </a:t>
            </a:r>
            <a:r>
              <a:rPr lang="en-US" dirty="0"/>
              <a:t>like Washington, D.C</a:t>
            </a:r>
            <a:r>
              <a:rPr lang="en-US" dirty="0" smtClean="0"/>
              <a:t>., which were important to his business interests.</a:t>
            </a:r>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59</a:t>
            </a:fld>
            <a:endParaRPr lang="en-US"/>
          </a:p>
        </p:txBody>
      </p:sp>
    </p:spTree>
    <p:extLst>
      <p:ext uri="{BB962C8B-B14F-4D97-AF65-F5344CB8AC3E}">
        <p14:creationId xmlns:p14="http://schemas.microsoft.com/office/powerpoint/2010/main" val="2900715544"/>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Carnegie started working in America as a bobbin boy in a </a:t>
            </a:r>
            <a:r>
              <a:rPr lang="en-US" dirty="0" smtClean="0"/>
              <a:t>cotton mill.</a:t>
            </a:r>
            <a:endParaRPr lang="en-US" dirty="0"/>
          </a:p>
          <a:p>
            <a:endParaRPr lang="en-US" dirty="0"/>
          </a:p>
          <a:p>
            <a:r>
              <a:rPr lang="en-US" dirty="0"/>
              <a:t>Later he worked as a messenger and delivery boy for a telegraph </a:t>
            </a:r>
            <a:r>
              <a:rPr lang="en-US" dirty="0" smtClean="0"/>
              <a:t>company.</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6</a:t>
            </a:fld>
            <a:endParaRPr lang="en-US"/>
          </a:p>
        </p:txBody>
      </p:sp>
    </p:spTree>
    <p:extLst>
      <p:ext uri="{BB962C8B-B14F-4D97-AF65-F5344CB8AC3E}">
        <p14:creationId xmlns:p14="http://schemas.microsoft.com/office/powerpoint/2010/main" val="4231828641"/>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There were also cornerstone laying ceremonies, and sometimes time capsules were put in the cornerstones. This is the cornerstone at the Sapulpa</a:t>
            </a:r>
            <a:r>
              <a:rPr lang="en-US" baseline="0" dirty="0" smtClean="0"/>
              <a:t> Public Library in Sapulpa, OK, which was framed and left exposed when the library was renovated.</a:t>
            </a:r>
            <a:endParaRPr lang="en-US" dirty="0" smtClean="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60</a:t>
            </a:fld>
            <a:endParaRPr lang="en-US"/>
          </a:p>
        </p:txBody>
      </p:sp>
    </p:spTree>
    <p:extLst>
      <p:ext uri="{BB962C8B-B14F-4D97-AF65-F5344CB8AC3E}">
        <p14:creationId xmlns:p14="http://schemas.microsoft.com/office/powerpoint/2010/main" val="2225952243"/>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latin typeface="+mn-lt"/>
                <a:ea typeface="+mn-ea"/>
                <a:cs typeface="+mn-cs"/>
              </a:rPr>
              <a:t>164 public libraries were built from 156 grants (totaling $2,508,664) awarded from 1901 to 1917</a:t>
            </a:r>
            <a:r>
              <a:rPr lang="en-US" sz="1200" kern="1200" dirty="0" smtClean="0">
                <a:solidFill>
                  <a:schemeClr val="tx1"/>
                </a:solidFill>
                <a:latin typeface="+mn-lt"/>
                <a:ea typeface="+mn-ea"/>
                <a:cs typeface="+mn-cs"/>
              </a:rPr>
              <a:t>. </a:t>
            </a:r>
            <a:endParaRPr lang="en-US" sz="1200" kern="1200" dirty="0">
              <a:solidFill>
                <a:schemeClr val="tx1"/>
              </a:solidFill>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r>
              <a:rPr lang="en-US" dirty="0" smtClean="0"/>
              <a:t>Because:</a:t>
            </a:r>
          </a:p>
          <a:p>
            <a:endParaRPr lang="en-US" dirty="0"/>
          </a:p>
          <a:p>
            <a:r>
              <a:rPr lang="en-US" dirty="0" smtClean="0"/>
              <a:t>There </a:t>
            </a:r>
            <a:r>
              <a:rPr lang="en-US" dirty="0"/>
              <a:t>were not as many established libraries in Indiana and other Midwestern states as there were in Northeastern states when the Carnegie grants began.</a:t>
            </a:r>
          </a:p>
          <a:p>
            <a:r>
              <a:rPr lang="en-US" dirty="0"/>
              <a:t>There was sufficient infrastructure in Indiana at the turn of the 20</a:t>
            </a:r>
            <a:r>
              <a:rPr lang="en-US" baseline="30000" dirty="0"/>
              <a:t>th</a:t>
            </a:r>
            <a:r>
              <a:rPr lang="en-US" dirty="0"/>
              <a:t> century to support the building of libraries.</a:t>
            </a:r>
          </a:p>
          <a:p>
            <a:r>
              <a:rPr lang="en-US" dirty="0"/>
              <a:t>There was sufficient population in Indiana at the turn of the 20</a:t>
            </a:r>
            <a:r>
              <a:rPr lang="en-US" baseline="30000" dirty="0"/>
              <a:t>th</a:t>
            </a:r>
            <a:r>
              <a:rPr lang="en-US" dirty="0"/>
              <a:t> century to insure that the libraries would be well-used.</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61</a:t>
            </a:fld>
            <a:endParaRPr lang="en-US"/>
          </a:p>
        </p:txBody>
      </p:sp>
    </p:spTree>
    <p:extLst>
      <p:ext uri="{BB962C8B-B14F-4D97-AF65-F5344CB8AC3E}">
        <p14:creationId xmlns:p14="http://schemas.microsoft.com/office/powerpoint/2010/main" val="3022745857"/>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Andrew Carnegie also funded</a:t>
            </a:r>
            <a:r>
              <a:rPr lang="en-US" baseline="0" dirty="0" smtClean="0"/>
              <a:t> two academic libraries in Indiana, one for $30,000 at Earlham College in Richmond, IN, and one for $50,000 at DePauw University in Greencastle, IN.  Both buildings have been repurposed. The Carnegie library building at Earlham College, pictured above, is now Tyler Hall, their Welcome Center and Admissions building.  The Carnegie building at DePauw University is now </a:t>
            </a:r>
            <a:r>
              <a:rPr lang="en-US" baseline="0" dirty="0" err="1" smtClean="0"/>
              <a:t>Emison</a:t>
            </a:r>
            <a:r>
              <a:rPr lang="en-US" baseline="0" dirty="0" smtClean="0"/>
              <a:t> Art Center.</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62</a:t>
            </a:fld>
            <a:endParaRPr lang="en-US"/>
          </a:p>
        </p:txBody>
      </p:sp>
    </p:spTree>
    <p:extLst>
      <p:ext uri="{BB962C8B-B14F-4D97-AF65-F5344CB8AC3E}">
        <p14:creationId xmlns:p14="http://schemas.microsoft.com/office/powerpoint/2010/main" val="38103746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None/>
            </a:pPr>
            <a:r>
              <a:rPr lang="en-US" dirty="0"/>
              <a:t>The Carnegie library grant program stopped accepting grant applications when the U.S. entered World War I, November 7, 1917. It was felt that building materials and workers were needed for the war effort.</a:t>
            </a:r>
          </a:p>
          <a:p>
            <a:pPr marL="0" indent="0">
              <a:buNone/>
            </a:pPr>
            <a:endParaRPr lang="en-US" dirty="0"/>
          </a:p>
          <a:p>
            <a:pPr marL="0" indent="0">
              <a:buNone/>
            </a:pPr>
            <a:r>
              <a:rPr lang="en-US" dirty="0"/>
              <a:t>Some grants were formally granted until 1919, for those who had applied before war was declared. Money continued to be allocated during the 1920s for previous gift offers.</a:t>
            </a:r>
          </a:p>
          <a:p>
            <a:pPr marL="0" indent="0">
              <a:buNone/>
            </a:pPr>
            <a:endParaRPr lang="en-US" dirty="0"/>
          </a:p>
          <a:p>
            <a:pPr marL="0" indent="0">
              <a:buNone/>
            </a:pPr>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63</a:t>
            </a:fld>
            <a:endParaRPr lang="en-US"/>
          </a:p>
        </p:txBody>
      </p:sp>
    </p:spTree>
    <p:extLst>
      <p:ext uri="{BB962C8B-B14F-4D97-AF65-F5344CB8AC3E}">
        <p14:creationId xmlns:p14="http://schemas.microsoft.com/office/powerpoint/2010/main" val="4127614546"/>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1915, The Carnegie Corporation of New York commissioned a Cornell economics professor, Alvin Johnson, to make a tour of Carnegie libraries around the U.S. and submit a report on how they were operating.</a:t>
            </a:r>
          </a:p>
          <a:p>
            <a:r>
              <a:rPr lang="en-US" dirty="0"/>
              <a:t>He presented his report in 1916 along with recommendations for improving the grant program and libraries in general. His conclusions were rejected by the board and the original copies of his report were destroyed.</a:t>
            </a:r>
          </a:p>
          <a:p>
            <a:r>
              <a:rPr lang="en-US" dirty="0"/>
              <a:t>Even so, the Corporation did follow some of Johnson’s recommendations, especially those regarding the need to encourage and fund better training for librarians. </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64</a:t>
            </a:fld>
            <a:endParaRPr lang="en-US"/>
          </a:p>
        </p:txBody>
      </p:sp>
    </p:spTree>
    <p:extLst>
      <p:ext uri="{BB962C8B-B14F-4D97-AF65-F5344CB8AC3E}">
        <p14:creationId xmlns:p14="http://schemas.microsoft.com/office/powerpoint/2010/main" val="74211898"/>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months before her father’s death,</a:t>
            </a:r>
            <a:r>
              <a:rPr lang="en-US" baseline="0" dirty="0"/>
              <a:t> Margaret Carnegie married Roswell Miller, Jr. They had 4 children together and later divorced. None of her descendants share the Carnegie name, and most of the </a:t>
            </a:r>
            <a:r>
              <a:rPr lang="en-US" baseline="0" dirty="0" smtClean="0"/>
              <a:t>money Carnegie left to his family is gone. </a:t>
            </a:r>
            <a:r>
              <a:rPr lang="en-US" baseline="0" dirty="0"/>
              <a:t>Some </a:t>
            </a:r>
            <a:r>
              <a:rPr lang="en-US" baseline="0" dirty="0" smtClean="0"/>
              <a:t>descendants </a:t>
            </a:r>
            <a:r>
              <a:rPr lang="en-US" baseline="0" dirty="0"/>
              <a:t>work for the Carnegie Corporation of New York.</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65</a:t>
            </a:fld>
            <a:endParaRPr lang="en-US"/>
          </a:p>
        </p:txBody>
      </p:sp>
    </p:spTree>
    <p:extLst>
      <p:ext uri="{BB962C8B-B14F-4D97-AF65-F5344CB8AC3E}">
        <p14:creationId xmlns:p14="http://schemas.microsoft.com/office/powerpoint/2010/main" val="2485344992"/>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Carnegie died on August </a:t>
            </a:r>
            <a:r>
              <a:rPr lang="en-US" dirty="0"/>
              <a:t>11, 1919. </a:t>
            </a:r>
            <a:r>
              <a:rPr lang="en-US" dirty="0" smtClean="0"/>
              <a:t> “</a:t>
            </a:r>
            <a:r>
              <a:rPr lang="en-US" dirty="0"/>
              <a:t>Take care of the pennies, and the pounds will take care of themselves”—a favorite</a:t>
            </a:r>
            <a:r>
              <a:rPr lang="en-US" baseline="0" dirty="0"/>
              <a:t> adage of Margaret Carnegie (his mom).</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66</a:t>
            </a:fld>
            <a:endParaRPr lang="en-US"/>
          </a:p>
        </p:txBody>
      </p:sp>
    </p:spTree>
    <p:extLst>
      <p:ext uri="{BB962C8B-B14F-4D97-AF65-F5344CB8AC3E}">
        <p14:creationId xmlns:p14="http://schemas.microsoft.com/office/powerpoint/2010/main" val="143146424"/>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8891A-13B7-42F3-8426-6715A6C6266E}" type="slidenum">
              <a:rPr lang="en-US" smtClean="0"/>
              <a:t>67</a:t>
            </a:fld>
            <a:endParaRPr lang="en-US"/>
          </a:p>
        </p:txBody>
      </p:sp>
    </p:spTree>
    <p:extLst>
      <p:ext uri="{BB962C8B-B14F-4D97-AF65-F5344CB8AC3E}">
        <p14:creationId xmlns:p14="http://schemas.microsoft.com/office/powerpoint/2010/main" val="332008297"/>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 Carnegies still in use</a:t>
            </a:r>
            <a:r>
              <a:rPr lang="en-US" baseline="0" dirty="0" smtClean="0"/>
              <a:t> as libraries have been renovated and expanded.</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68</a:t>
            </a:fld>
            <a:endParaRPr lang="en-US"/>
          </a:p>
        </p:txBody>
      </p:sp>
    </p:spTree>
    <p:extLst>
      <p:ext uri="{BB962C8B-B14F-4D97-AF65-F5344CB8AC3E}">
        <p14:creationId xmlns:p14="http://schemas.microsoft.com/office/powerpoint/2010/main" val="805228954"/>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The first expansion</a:t>
            </a:r>
            <a:r>
              <a:rPr lang="en-US" baseline="0" dirty="0" smtClean="0"/>
              <a:t> of the Seymour Public Library took place in 1928. </a:t>
            </a:r>
            <a:r>
              <a:rPr lang="en-US" baseline="0" dirty="0"/>
              <a:t>The books were temporarily house in the Burkhart </a:t>
            </a:r>
            <a:r>
              <a:rPr lang="en-US" dirty="0"/>
              <a:t>Building on Second Street.  Changes included addition</a:t>
            </a:r>
            <a:r>
              <a:rPr lang="en-US" baseline="0" dirty="0"/>
              <a:t> of </a:t>
            </a:r>
            <a:r>
              <a:rPr lang="en-US" dirty="0"/>
              <a:t>the H.</a:t>
            </a:r>
            <a:r>
              <a:rPr lang="en-US" baseline="0" dirty="0"/>
              <a:t> Vance Swope Memorial Gallery, new adult stacks, and a new Children’s room. This expansion was paid for with a bond issue.</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69</a:t>
            </a:fld>
            <a:endParaRPr lang="en-US"/>
          </a:p>
        </p:txBody>
      </p:sp>
    </p:spTree>
    <p:extLst>
      <p:ext uri="{BB962C8B-B14F-4D97-AF65-F5344CB8AC3E}">
        <p14:creationId xmlns:p14="http://schemas.microsoft.com/office/powerpoint/2010/main" val="533193971"/>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1853, Carnegie was hired as the assistant to Pennsylvania Railroad Company superintendent Thomas Scott, and </a:t>
            </a:r>
            <a:r>
              <a:rPr lang="en-US" dirty="0" smtClean="0"/>
              <a:t>he began </a:t>
            </a:r>
            <a:r>
              <a:rPr lang="en-US" dirty="0"/>
              <a:t>to invest in railroads, oil and iron.  Carnegie became the superintendent himself when Scott retired.</a:t>
            </a:r>
          </a:p>
          <a:p>
            <a:endParaRPr lang="en-US" dirty="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7</a:t>
            </a:fld>
            <a:endParaRPr lang="en-US"/>
          </a:p>
        </p:txBody>
      </p:sp>
    </p:spTree>
    <p:extLst>
      <p:ext uri="{BB962C8B-B14F-4D97-AF65-F5344CB8AC3E}">
        <p14:creationId xmlns:p14="http://schemas.microsoft.com/office/powerpoint/2010/main" val="1273764996"/>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baseline="0" dirty="0"/>
          </a:p>
        </p:txBody>
      </p:sp>
      <p:sp>
        <p:nvSpPr>
          <p:cNvPr id="4" name="Slide Number Placeholder 3"/>
          <p:cNvSpPr>
            <a:spLocks noGrp="1"/>
          </p:cNvSpPr>
          <p:nvPr>
            <p:ph type="sldNum" sz="quarter" idx="10"/>
          </p:nvPr>
        </p:nvSpPr>
        <p:spPr/>
        <p:txBody>
          <a:bodyPr/>
          <a:lstStyle/>
          <a:p>
            <a:fld id="{3C58891A-13B7-42F3-8426-6715A6C6266E}" type="slidenum">
              <a:rPr lang="en-US" smtClean="0"/>
              <a:t>70</a:t>
            </a:fld>
            <a:endParaRPr lang="en-US"/>
          </a:p>
        </p:txBody>
      </p:sp>
    </p:spTree>
    <p:extLst>
      <p:ext uri="{BB962C8B-B14F-4D97-AF65-F5344CB8AC3E}">
        <p14:creationId xmlns:p14="http://schemas.microsoft.com/office/powerpoint/2010/main" val="3465828966"/>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1992,</a:t>
            </a:r>
            <a:r>
              <a:rPr lang="en-US" baseline="0" dirty="0"/>
              <a:t> the Seymour Library was again renovated and expanded from 10,000 to 25,000 square feet. This expansion added an elevator, which brought the building into compliance with </a:t>
            </a:r>
            <a:r>
              <a:rPr lang="en-US" baseline="0" dirty="0" smtClean="0"/>
              <a:t>Accessibility </a:t>
            </a:r>
            <a:r>
              <a:rPr lang="en-US" baseline="0" dirty="0"/>
              <a:t>laws. </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71</a:t>
            </a:fld>
            <a:endParaRPr lang="en-US"/>
          </a:p>
        </p:txBody>
      </p:sp>
    </p:spTree>
    <p:extLst>
      <p:ext uri="{BB962C8B-B14F-4D97-AF65-F5344CB8AC3E}">
        <p14:creationId xmlns:p14="http://schemas.microsoft.com/office/powerpoint/2010/main" val="3813966137"/>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baseline="0" dirty="0" smtClean="0"/>
              <a:t>T</a:t>
            </a:r>
            <a:r>
              <a:rPr lang="en-US" dirty="0" smtClean="0"/>
              <a:t>he Medora and Crothersville branches of the Jackson County</a:t>
            </a:r>
            <a:r>
              <a:rPr lang="en-US" baseline="0" dirty="0" smtClean="0"/>
              <a:t> Public Library opened in 1992 as well.</a:t>
            </a:r>
            <a:endParaRPr lang="en-US" dirty="0" smtClean="0"/>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72</a:t>
            </a:fld>
            <a:endParaRPr lang="en-US"/>
          </a:p>
        </p:txBody>
      </p:sp>
    </p:spTree>
    <p:extLst>
      <p:ext uri="{BB962C8B-B14F-4D97-AF65-F5344CB8AC3E}">
        <p14:creationId xmlns:p14="http://schemas.microsoft.com/office/powerpoint/2010/main" val="3009703181"/>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98586"/>
            <a:ext cx="5486400" cy="4086627"/>
          </a:xfrm>
        </p:spPr>
        <p:txBody>
          <a:bodyPr/>
          <a:lstStyle/>
          <a:p>
            <a:r>
              <a:rPr lang="en-US" dirty="0" smtClean="0"/>
              <a:t>These accessibility laws required libraries to allow equal access to their buildings by the handicapped.</a:t>
            </a:r>
          </a:p>
          <a:p>
            <a:endParaRPr lang="en-US" dirty="0"/>
          </a:p>
          <a:p>
            <a:r>
              <a:rPr lang="en-US" dirty="0" smtClean="0"/>
              <a:t>Some libraries, like Seymour, chose to renovate their buildings to comply with the laws.</a:t>
            </a:r>
          </a:p>
          <a:p>
            <a:endParaRPr lang="en-US" dirty="0"/>
          </a:p>
          <a:p>
            <a:r>
              <a:rPr lang="en-US" dirty="0" smtClean="0"/>
              <a:t>When the laws were passed, the Carnegie buildings were older, and some cities decided to build new libraries rather than renovate their Carnegie buildings. Some Carnegies were repurposed, and some were torn down.</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73</a:t>
            </a:fld>
            <a:endParaRPr lang="en-US"/>
          </a:p>
        </p:txBody>
      </p:sp>
    </p:spTree>
    <p:extLst>
      <p:ext uri="{BB962C8B-B14F-4D97-AF65-F5344CB8AC3E}">
        <p14:creationId xmlns:p14="http://schemas.microsoft.com/office/powerpoint/2010/main" val="4223373639"/>
      </p:ext>
    </p:extLst>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8891A-13B7-42F3-8426-6715A6C6266E}" type="slidenum">
              <a:rPr lang="en-US" smtClean="0"/>
              <a:t>74</a:t>
            </a:fld>
            <a:endParaRPr lang="en-US"/>
          </a:p>
        </p:txBody>
      </p:sp>
    </p:spTree>
    <p:extLst>
      <p:ext uri="{BB962C8B-B14F-4D97-AF65-F5344CB8AC3E}">
        <p14:creationId xmlns:p14="http://schemas.microsoft.com/office/powerpoint/2010/main" val="1278722167"/>
      </p:ext>
    </p:extLst>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8891A-13B7-42F3-8426-6715A6C6266E}" type="slidenum">
              <a:rPr lang="en-US" smtClean="0"/>
              <a:t>75</a:t>
            </a:fld>
            <a:endParaRPr lang="en-US"/>
          </a:p>
        </p:txBody>
      </p:sp>
    </p:spTree>
    <p:extLst>
      <p:ext uri="{BB962C8B-B14F-4D97-AF65-F5344CB8AC3E}">
        <p14:creationId xmlns:p14="http://schemas.microsoft.com/office/powerpoint/2010/main" val="879377577"/>
      </p:ext>
    </p:extLst>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dirty="0"/>
              <a:t>Due to population growth, some cities have repurposed the Carnegies originally built as their main branches to be </a:t>
            </a:r>
            <a:r>
              <a:rPr lang="en-US" sz="1200" dirty="0" smtClean="0"/>
              <a:t>smaller </a:t>
            </a:r>
            <a:r>
              <a:rPr lang="en-US" sz="1200" dirty="0"/>
              <a:t>branch libraries, and built new larger main libraries.</a:t>
            </a:r>
            <a:br>
              <a:rPr lang="en-US" sz="1200" dirty="0"/>
            </a:br>
            <a:endParaRPr lang="en-US" sz="1200" dirty="0"/>
          </a:p>
          <a:p>
            <a:r>
              <a:rPr lang="en-US" sz="1200" dirty="0"/>
              <a:t>The 1906 Carnegie building in Boulder, Colorado now houses the Carnegie Branch Library for Local History.  A new Main Library was built in 1961 and renovated in 2015.</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76</a:t>
            </a:fld>
            <a:endParaRPr lang="en-US"/>
          </a:p>
        </p:txBody>
      </p:sp>
    </p:spTree>
    <p:extLst>
      <p:ext uri="{BB962C8B-B14F-4D97-AF65-F5344CB8AC3E}">
        <p14:creationId xmlns:p14="http://schemas.microsoft.com/office/powerpoint/2010/main" val="1321145674"/>
      </p:ext>
    </p:extLst>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Some Carnegies have been repurposed for use by other governmental agencies.</a:t>
            </a:r>
          </a:p>
          <a:p>
            <a:endParaRPr lang="en-US" dirty="0"/>
          </a:p>
          <a:p>
            <a:r>
              <a:rPr lang="en-US" dirty="0"/>
              <a:t>The Carnegie library in Mount Vernon, IN now houses City Hall.</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77</a:t>
            </a:fld>
            <a:endParaRPr lang="en-US"/>
          </a:p>
        </p:txBody>
      </p:sp>
    </p:spTree>
    <p:extLst>
      <p:ext uri="{BB962C8B-B14F-4D97-AF65-F5344CB8AC3E}">
        <p14:creationId xmlns:p14="http://schemas.microsoft.com/office/powerpoint/2010/main" val="657551601"/>
      </p:ext>
    </p:extLst>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Many Carnegies have been repurposed to house civic and cultural </a:t>
            </a:r>
            <a:r>
              <a:rPr lang="en-US" dirty="0" smtClean="0"/>
              <a:t>institutions.</a:t>
            </a:r>
            <a:r>
              <a:rPr lang="en-US" baseline="0" dirty="0" smtClean="0"/>
              <a:t> The Carnegie building in New Albany, Indiana, has been repurposed as the Carnegie Center for Art and History, a museum which is still a division of the New Albany-Floyd County Public Library. Across the country, Carnegies have been repurposed for such uses </a:t>
            </a:r>
            <a:r>
              <a:rPr lang="en-US" dirty="0" smtClean="0"/>
              <a:t>as museums</a:t>
            </a:r>
            <a:r>
              <a:rPr lang="en-US" dirty="0"/>
              <a:t>, a visitor’s center, a neighborhood or senior center, Chamber of Commerce offices, a YMCA, an American Legion Hall, </a:t>
            </a:r>
            <a:r>
              <a:rPr lang="en-US" dirty="0" smtClean="0"/>
              <a:t>and </a:t>
            </a:r>
            <a:r>
              <a:rPr lang="en-US" dirty="0"/>
              <a:t>a Garden Club building.</a:t>
            </a:r>
          </a:p>
          <a:p>
            <a:endParaRPr lang="en-US" dirty="0"/>
          </a:p>
          <a:p>
            <a:r>
              <a:rPr lang="en-US" dirty="0"/>
              <a:t>Often, these buildings were repurposed because the library building became to small to adequately serve a </a:t>
            </a:r>
            <a:r>
              <a:rPr lang="en-US" dirty="0" smtClean="0"/>
              <a:t>city’s growing </a:t>
            </a:r>
            <a:r>
              <a:rPr lang="en-US" dirty="0"/>
              <a:t>population. Many towns chose to repurpose their Carnegie buildings rather than tear them down.</a:t>
            </a:r>
          </a:p>
        </p:txBody>
      </p:sp>
      <p:sp>
        <p:nvSpPr>
          <p:cNvPr id="4" name="Slide Number Placeholder 3"/>
          <p:cNvSpPr>
            <a:spLocks noGrp="1"/>
          </p:cNvSpPr>
          <p:nvPr>
            <p:ph type="sldNum" sz="quarter" idx="10"/>
          </p:nvPr>
        </p:nvSpPr>
        <p:spPr/>
        <p:txBody>
          <a:bodyPr/>
          <a:lstStyle/>
          <a:p>
            <a:fld id="{3C58891A-13B7-42F3-8426-6715A6C6266E}" type="slidenum">
              <a:rPr lang="en-US" smtClean="0"/>
              <a:t>78</a:t>
            </a:fld>
            <a:endParaRPr lang="en-US"/>
          </a:p>
        </p:txBody>
      </p:sp>
    </p:spTree>
    <p:extLst>
      <p:ext uri="{BB962C8B-B14F-4D97-AF65-F5344CB8AC3E}">
        <p14:creationId xmlns:p14="http://schemas.microsoft.com/office/powerpoint/2010/main" val="2410171093"/>
      </p:ext>
    </p:extLst>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number of Carnegie libraries have been repurposed as retail businesses.  One example in Indiana is the Carmel, IN, Carnegie, which now houses Woody’s Library Restaurant.</a:t>
            </a:r>
          </a:p>
          <a:p>
            <a:endParaRPr lang="en-US" dirty="0"/>
          </a:p>
          <a:p>
            <a:r>
              <a:rPr lang="en-US" dirty="0"/>
              <a:t>The Carnegie library in Greenfield, IN is now a restaurant called Carnegie’s Restaurant.</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dirty="0" smtClean="0"/>
              <a:t>Other businesses</a:t>
            </a:r>
            <a:r>
              <a:rPr lang="en-US" baseline="0" dirty="0" smtClean="0"/>
              <a:t> that occupy Carnegie buildings around the country include an </a:t>
            </a:r>
            <a:r>
              <a:rPr lang="en-US" dirty="0" smtClean="0"/>
              <a:t>A</a:t>
            </a:r>
            <a:r>
              <a:rPr lang="en-US" sz="1200" kern="1200" dirty="0" smtClean="0">
                <a:solidFill>
                  <a:schemeClr val="tx1"/>
                </a:solidFill>
                <a:effectLst/>
                <a:latin typeface="+mn-lt"/>
                <a:ea typeface="+mn-ea"/>
                <a:cs typeface="+mn-cs"/>
              </a:rPr>
              <a:t>rchitectural </a:t>
            </a:r>
            <a:r>
              <a:rPr lang="en-US" sz="1200" kern="1200" dirty="0">
                <a:solidFill>
                  <a:schemeClr val="tx1"/>
                </a:solidFill>
                <a:effectLst/>
                <a:latin typeface="+mn-lt"/>
                <a:ea typeface="+mn-ea"/>
                <a:cs typeface="+mn-cs"/>
              </a:rPr>
              <a:t>firm, </a:t>
            </a:r>
            <a:r>
              <a:rPr lang="en-US" sz="1200" kern="1200" dirty="0" smtClean="0">
                <a:solidFill>
                  <a:schemeClr val="tx1"/>
                </a:solidFill>
                <a:effectLst/>
                <a:latin typeface="+mn-lt"/>
                <a:ea typeface="+mn-ea"/>
                <a:cs typeface="+mn-cs"/>
              </a:rPr>
              <a:t>a Beauty </a:t>
            </a:r>
            <a:r>
              <a:rPr lang="en-US" sz="1200" kern="1200" dirty="0">
                <a:solidFill>
                  <a:schemeClr val="tx1"/>
                </a:solidFill>
                <a:effectLst/>
                <a:latin typeface="+mn-lt"/>
                <a:ea typeface="+mn-ea"/>
                <a:cs typeface="+mn-cs"/>
              </a:rPr>
              <a:t>salon, </a:t>
            </a:r>
            <a:r>
              <a:rPr lang="en-US" sz="1200" kern="1200" dirty="0" smtClean="0">
                <a:solidFill>
                  <a:schemeClr val="tx1"/>
                </a:solidFill>
                <a:effectLst/>
                <a:latin typeface="+mn-lt"/>
                <a:ea typeface="+mn-ea"/>
                <a:cs typeface="+mn-cs"/>
              </a:rPr>
              <a:t>a Doctor’s </a:t>
            </a:r>
            <a:r>
              <a:rPr lang="en-US" sz="1200" kern="1200" dirty="0">
                <a:solidFill>
                  <a:schemeClr val="tx1"/>
                </a:solidFill>
                <a:effectLst/>
                <a:latin typeface="+mn-lt"/>
                <a:ea typeface="+mn-ea"/>
                <a:cs typeface="+mn-cs"/>
              </a:rPr>
              <a:t>Office, </a:t>
            </a:r>
            <a:r>
              <a:rPr lang="en-US" sz="1200" kern="1200" dirty="0" smtClean="0">
                <a:solidFill>
                  <a:schemeClr val="tx1"/>
                </a:solidFill>
                <a:effectLst/>
                <a:latin typeface="+mn-lt"/>
                <a:ea typeface="+mn-ea"/>
                <a:cs typeface="+mn-cs"/>
              </a:rPr>
              <a:t>a TV </a:t>
            </a:r>
            <a:r>
              <a:rPr lang="en-US" sz="1200" kern="1200" dirty="0">
                <a:solidFill>
                  <a:schemeClr val="tx1"/>
                </a:solidFill>
                <a:effectLst/>
                <a:latin typeface="+mn-lt"/>
                <a:ea typeface="+mn-ea"/>
                <a:cs typeface="+mn-cs"/>
              </a:rPr>
              <a:t>Station, </a:t>
            </a:r>
            <a:r>
              <a:rPr lang="en-US" sz="1200" kern="1200" dirty="0" smtClean="0">
                <a:solidFill>
                  <a:schemeClr val="tx1"/>
                </a:solidFill>
                <a:effectLst/>
                <a:latin typeface="+mn-lt"/>
                <a:ea typeface="+mn-ea"/>
                <a:cs typeface="+mn-cs"/>
              </a:rPr>
              <a:t>a Radio </a:t>
            </a:r>
            <a:r>
              <a:rPr lang="en-US" sz="1200" kern="1200" dirty="0">
                <a:solidFill>
                  <a:schemeClr val="tx1"/>
                </a:solidFill>
                <a:effectLst/>
                <a:latin typeface="+mn-lt"/>
                <a:ea typeface="+mn-ea"/>
                <a:cs typeface="+mn-cs"/>
              </a:rPr>
              <a:t>Station, </a:t>
            </a:r>
            <a:r>
              <a:rPr lang="en-US" sz="1200" kern="1200" dirty="0" smtClean="0">
                <a:solidFill>
                  <a:schemeClr val="tx1"/>
                </a:solidFill>
                <a:effectLst/>
                <a:latin typeface="+mn-lt"/>
                <a:ea typeface="+mn-ea"/>
                <a:cs typeface="+mn-cs"/>
              </a:rPr>
              <a:t>a Bookstore</a:t>
            </a:r>
            <a:r>
              <a:rPr lang="en-US" sz="1200" kern="1200" dirty="0">
                <a:solidFill>
                  <a:schemeClr val="tx1"/>
                </a:solidFill>
                <a:effectLst/>
                <a:latin typeface="+mn-lt"/>
                <a:ea typeface="+mn-ea"/>
                <a:cs typeface="+mn-cs"/>
              </a:rPr>
              <a:t>, </a:t>
            </a:r>
            <a:r>
              <a:rPr lang="en-US" sz="1200" kern="1200" dirty="0" smtClean="0">
                <a:solidFill>
                  <a:schemeClr val="tx1"/>
                </a:solidFill>
                <a:effectLst/>
                <a:latin typeface="+mn-lt"/>
                <a:ea typeface="+mn-ea"/>
                <a:cs typeface="+mn-cs"/>
              </a:rPr>
              <a:t>an Insurance </a:t>
            </a:r>
            <a:r>
              <a:rPr lang="en-US" sz="1200" kern="1200" dirty="0">
                <a:solidFill>
                  <a:schemeClr val="tx1"/>
                </a:solidFill>
                <a:effectLst/>
                <a:latin typeface="+mn-lt"/>
                <a:ea typeface="+mn-ea"/>
                <a:cs typeface="+mn-cs"/>
              </a:rPr>
              <a:t>Office, </a:t>
            </a:r>
            <a:r>
              <a:rPr lang="en-US" sz="1200" kern="1200" dirty="0" smtClean="0">
                <a:solidFill>
                  <a:schemeClr val="tx1"/>
                </a:solidFill>
                <a:effectLst/>
                <a:latin typeface="+mn-lt"/>
                <a:ea typeface="+mn-ea"/>
                <a:cs typeface="+mn-cs"/>
              </a:rPr>
              <a:t>a Law </a:t>
            </a:r>
            <a:r>
              <a:rPr lang="en-US" sz="1200" kern="1200" dirty="0">
                <a:solidFill>
                  <a:schemeClr val="tx1"/>
                </a:solidFill>
                <a:effectLst/>
                <a:latin typeface="+mn-lt"/>
                <a:ea typeface="+mn-ea"/>
                <a:cs typeface="+mn-cs"/>
              </a:rPr>
              <a:t>Office, </a:t>
            </a:r>
            <a:r>
              <a:rPr lang="en-US" sz="1200" kern="1200" dirty="0" smtClean="0">
                <a:solidFill>
                  <a:schemeClr val="tx1"/>
                </a:solidFill>
                <a:effectLst/>
                <a:latin typeface="+mn-lt"/>
                <a:ea typeface="+mn-ea"/>
                <a:cs typeface="+mn-cs"/>
              </a:rPr>
              <a:t>and a Dance </a:t>
            </a:r>
            <a:r>
              <a:rPr lang="en-US" sz="1200" kern="1200" dirty="0">
                <a:solidFill>
                  <a:schemeClr val="tx1"/>
                </a:solidFill>
                <a:effectLst/>
                <a:latin typeface="+mn-lt"/>
                <a:ea typeface="+mn-ea"/>
                <a:cs typeface="+mn-cs"/>
              </a:rPr>
              <a:t>Studio.</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79</a:t>
            </a:fld>
            <a:endParaRPr lang="en-US"/>
          </a:p>
        </p:txBody>
      </p:sp>
    </p:spTree>
    <p:extLst>
      <p:ext uri="{BB962C8B-B14F-4D97-AF65-F5344CB8AC3E}">
        <p14:creationId xmlns:p14="http://schemas.microsoft.com/office/powerpoint/2010/main" val="264217220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Pennsylvania Railroad Company ordered Bessemer steel rails from England because American-made rails were weaker and caused more derailments.  So Carnegie quit the railroad business, and started his own company to make the Bessemer rails in America.  He opened the Edgar Thomson Works in Braddock in 1875, and founded the Carnegie Steel Company in 1889. It became the largest steel manufacturer in the U.S. </a:t>
            </a:r>
          </a:p>
          <a:p>
            <a:endParaRPr lang="en-US" dirty="0"/>
          </a:p>
          <a:p>
            <a:r>
              <a:rPr lang="en-US" dirty="0"/>
              <a:t>He sold Carnegie Steel Company to J.P. Morgan in 1901 for 480 million dollars (in today’s money, 13 billion dollars). He is thought to have been the wealthiest American ever, and the wealthiest man in the world at that time.</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8</a:t>
            </a:fld>
            <a:endParaRPr lang="en-US"/>
          </a:p>
        </p:txBody>
      </p:sp>
    </p:spTree>
    <p:extLst>
      <p:ext uri="{BB962C8B-B14F-4D97-AF65-F5344CB8AC3E}">
        <p14:creationId xmlns:p14="http://schemas.microsoft.com/office/powerpoint/2010/main" val="990430107"/>
      </p:ext>
    </p:extLst>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few Carnegie libraries across the country have been repurposed as private </a:t>
            </a:r>
            <a:r>
              <a:rPr lang="en-US" dirty="0" smtClean="0"/>
              <a:t>residences,</a:t>
            </a:r>
            <a:r>
              <a:rPr lang="en-US" baseline="0" dirty="0" smtClean="0"/>
              <a:t> including the Carnegie in Greensburg, Indiana.</a:t>
            </a:r>
            <a:endParaRPr lang="en-US" dirty="0"/>
          </a:p>
          <a:p>
            <a:endParaRPr lang="en-US" dirty="0"/>
          </a:p>
          <a:p>
            <a:r>
              <a:rPr lang="en-US" dirty="0"/>
              <a:t>If you visit them, please respect the privacy of the owners.</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80</a:t>
            </a:fld>
            <a:endParaRPr lang="en-US"/>
          </a:p>
        </p:txBody>
      </p:sp>
    </p:spTree>
    <p:extLst>
      <p:ext uri="{BB962C8B-B14F-4D97-AF65-F5344CB8AC3E}">
        <p14:creationId xmlns:p14="http://schemas.microsoft.com/office/powerpoint/2010/main" val="825454744"/>
      </p:ext>
    </p:extLst>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8891A-13B7-42F3-8426-6715A6C6266E}" type="slidenum">
              <a:rPr lang="en-US" smtClean="0"/>
              <a:t>81</a:t>
            </a:fld>
            <a:endParaRPr lang="en-US"/>
          </a:p>
        </p:txBody>
      </p:sp>
    </p:spTree>
    <p:extLst>
      <p:ext uri="{BB962C8B-B14F-4D97-AF65-F5344CB8AC3E}">
        <p14:creationId xmlns:p14="http://schemas.microsoft.com/office/powerpoint/2010/main" val="1956668902"/>
      </p:ext>
    </p:extLst>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Portland, OR, East Portland Branch (now </a:t>
            </a:r>
            <a:r>
              <a:rPr lang="en-US" dirty="0" smtClean="0"/>
              <a:t>housing</a:t>
            </a:r>
            <a:r>
              <a:rPr lang="en-US" baseline="0" dirty="0" smtClean="0"/>
              <a:t> </a:t>
            </a:r>
            <a:r>
              <a:rPr lang="en-US" dirty="0" smtClean="0"/>
              <a:t>businesses) </a:t>
            </a:r>
            <a:r>
              <a:rPr lang="en-US" dirty="0"/>
              <a:t>was used as a filming location for Episode 215</a:t>
            </a:r>
            <a:r>
              <a:rPr lang="en-US" baseline="0" dirty="0"/>
              <a:t> of the television series </a:t>
            </a:r>
            <a:r>
              <a:rPr lang="en-US" i="1" baseline="0" dirty="0"/>
              <a:t>Grimm.  </a:t>
            </a:r>
            <a:r>
              <a:rPr lang="en-US" i="0" baseline="0" dirty="0"/>
              <a:t>The episode was entitled</a:t>
            </a:r>
            <a:r>
              <a:rPr lang="en-US" baseline="0" dirty="0"/>
              <a:t> </a:t>
            </a:r>
            <a:r>
              <a:rPr lang="en-US" dirty="0"/>
              <a:t>“Mr. Sandman.” The</a:t>
            </a:r>
            <a:r>
              <a:rPr lang="en-US" baseline="0" dirty="0"/>
              <a:t> p</a:t>
            </a:r>
            <a:r>
              <a:rPr lang="en-US" dirty="0"/>
              <a:t>lot summary</a:t>
            </a:r>
            <a:r>
              <a:rPr lang="en-US" baseline="0" dirty="0"/>
              <a:t> for the episode is:</a:t>
            </a:r>
            <a:r>
              <a:rPr lang="en-US" dirty="0"/>
              <a:t> </a:t>
            </a:r>
            <a:r>
              <a:rPr lang="en-US" i="1" dirty="0"/>
              <a:t>"A hideous fly-like creature feeds on human suffering by drinking tears...Nick must face a new victim that leaves his victims blind.“</a:t>
            </a:r>
            <a:r>
              <a:rPr lang="en-US" dirty="0"/>
              <a:t> The episode aired March 22, 2013</a:t>
            </a:r>
          </a:p>
          <a:p>
            <a:endParaRPr lang="en-US" dirty="0"/>
          </a:p>
          <a:p>
            <a:r>
              <a:rPr lang="en-US" dirty="0"/>
              <a:t>http://www.mysouthwaterfront.com/2013/03/grimm-ep215-portland-locations.html</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82</a:t>
            </a:fld>
            <a:endParaRPr lang="en-US"/>
          </a:p>
        </p:txBody>
      </p:sp>
    </p:spTree>
    <p:extLst>
      <p:ext uri="{BB962C8B-B14F-4D97-AF65-F5344CB8AC3E}">
        <p14:creationId xmlns:p14="http://schemas.microsoft.com/office/powerpoint/2010/main" val="1492629461"/>
      </p:ext>
    </p:extLst>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Fred Rogers was from Pittsburgh, and when he visited the library in episodes of his</a:t>
            </a:r>
            <a:r>
              <a:rPr lang="en-US" baseline="0" dirty="0"/>
              <a:t> television show, the filming was done at the Pittsburgh Homewood Branch Library.</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83</a:t>
            </a:fld>
            <a:endParaRPr lang="en-US"/>
          </a:p>
        </p:txBody>
      </p:sp>
    </p:spTree>
    <p:extLst>
      <p:ext uri="{BB962C8B-B14F-4D97-AF65-F5344CB8AC3E}">
        <p14:creationId xmlns:p14="http://schemas.microsoft.com/office/powerpoint/2010/main" val="2679023636"/>
      </p:ext>
    </p:extLst>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music video for John </a:t>
            </a:r>
            <a:r>
              <a:rPr lang="en-US" dirty="0" err="1"/>
              <a:t>Mellencamp’s</a:t>
            </a:r>
            <a:r>
              <a:rPr lang="en-US" dirty="0"/>
              <a:t> song </a:t>
            </a:r>
            <a:r>
              <a:rPr lang="en-US" i="1" dirty="0"/>
              <a:t>Small Town, </a:t>
            </a:r>
            <a:r>
              <a:rPr lang="en-US" dirty="0"/>
              <a:t>produced in 1985, </a:t>
            </a:r>
            <a:r>
              <a:rPr lang="en-US" dirty="0" smtClean="0"/>
              <a:t>includes </a:t>
            </a:r>
            <a:r>
              <a:rPr lang="en-US" dirty="0"/>
              <a:t>shots </a:t>
            </a:r>
            <a:r>
              <a:rPr lang="en-US" dirty="0" smtClean="0"/>
              <a:t>of </a:t>
            </a:r>
            <a:r>
              <a:rPr lang="en-US" dirty="0"/>
              <a:t>a number of Seymour locations, including a brief shot of the Library at the 58 second mark.</a:t>
            </a:r>
          </a:p>
        </p:txBody>
      </p:sp>
      <p:sp>
        <p:nvSpPr>
          <p:cNvPr id="4" name="Slide Number Placeholder 3"/>
          <p:cNvSpPr>
            <a:spLocks noGrp="1"/>
          </p:cNvSpPr>
          <p:nvPr>
            <p:ph type="sldNum" sz="quarter" idx="10"/>
          </p:nvPr>
        </p:nvSpPr>
        <p:spPr/>
        <p:txBody>
          <a:bodyPr/>
          <a:lstStyle/>
          <a:p>
            <a:fld id="{3C58891A-13B7-42F3-8426-6715A6C6266E}" type="slidenum">
              <a:rPr lang="en-US" smtClean="0"/>
              <a:t>84</a:t>
            </a:fld>
            <a:endParaRPr lang="en-US"/>
          </a:p>
        </p:txBody>
      </p:sp>
    </p:spTree>
    <p:extLst>
      <p:ext uri="{BB962C8B-B14F-4D97-AF65-F5344CB8AC3E}">
        <p14:creationId xmlns:p14="http://schemas.microsoft.com/office/powerpoint/2010/main" val="2150995913"/>
      </p:ext>
    </p:extLst>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Santa Rosa, CA Public Library (now gone) was used as a filming location in the 1943 movie</a:t>
            </a:r>
            <a:r>
              <a:rPr lang="en-US" baseline="0" dirty="0"/>
              <a:t> </a:t>
            </a:r>
            <a:r>
              <a:rPr lang="en-US" i="1" baseline="0" dirty="0"/>
              <a:t>Shadow of a Doubt</a:t>
            </a:r>
            <a:r>
              <a:rPr lang="en-US" i="0" baseline="0" dirty="0"/>
              <a:t>, directed by Alfred Hitchcock. The building was used as a library in the movie.</a:t>
            </a:r>
            <a:r>
              <a:rPr lang="en-US" dirty="0"/>
              <a:t/>
            </a:r>
            <a:br>
              <a:rPr lang="en-US" dirty="0"/>
            </a:b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85</a:t>
            </a:fld>
            <a:endParaRPr lang="en-US"/>
          </a:p>
        </p:txBody>
      </p:sp>
    </p:spTree>
    <p:extLst>
      <p:ext uri="{BB962C8B-B14F-4D97-AF65-F5344CB8AC3E}">
        <p14:creationId xmlns:p14="http://schemas.microsoft.com/office/powerpoint/2010/main" val="703571051"/>
      </p:ext>
    </p:extLst>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Santa Rosa Carnegie was used again in the</a:t>
            </a:r>
            <a:r>
              <a:rPr lang="en-US" baseline="0" dirty="0" smtClean="0"/>
              <a:t> 1956 film </a:t>
            </a:r>
            <a:r>
              <a:rPr lang="en-US" i="1" baseline="0" dirty="0" smtClean="0"/>
              <a:t>Storm Center</a:t>
            </a:r>
            <a:r>
              <a:rPr lang="en-US" dirty="0" smtClean="0"/>
              <a:t>. It was once again used as a library in the movie.</a:t>
            </a:r>
          </a:p>
          <a:p>
            <a:endParaRPr lang="en-US" dirty="0"/>
          </a:p>
          <a:p>
            <a:r>
              <a:rPr lang="en-US" dirty="0" smtClean="0"/>
              <a:t>The Santa Rosa Carnegie building has since been demolished.</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86</a:t>
            </a:fld>
            <a:endParaRPr lang="en-US"/>
          </a:p>
        </p:txBody>
      </p:sp>
    </p:spTree>
    <p:extLst>
      <p:ext uri="{BB962C8B-B14F-4D97-AF65-F5344CB8AC3E}">
        <p14:creationId xmlns:p14="http://schemas.microsoft.com/office/powerpoint/2010/main" val="3999653017"/>
      </p:ext>
    </p:extLst>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Los</a:t>
            </a:r>
            <a:r>
              <a:rPr lang="en-US" baseline="0" dirty="0"/>
              <a:t> Angeles Public Library’s Cahuenga Branch served as one of the filming locations in 1984’s </a:t>
            </a:r>
            <a:r>
              <a:rPr lang="en-US" i="1" baseline="0" dirty="0"/>
              <a:t>A Nightmare on Elm Street</a:t>
            </a:r>
            <a:r>
              <a:rPr lang="en-US" i="0" baseline="0" dirty="0"/>
              <a:t>. It was used as the police station in the movie.</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87</a:t>
            </a:fld>
            <a:endParaRPr lang="en-US"/>
          </a:p>
        </p:txBody>
      </p:sp>
    </p:spTree>
    <p:extLst>
      <p:ext uri="{BB962C8B-B14F-4D97-AF65-F5344CB8AC3E}">
        <p14:creationId xmlns:p14="http://schemas.microsoft.com/office/powerpoint/2010/main" val="4199000099"/>
      </p:ext>
    </p:extLst>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aseline="0" dirty="0" smtClean="0"/>
              <a:t>1995’s </a:t>
            </a:r>
            <a:r>
              <a:rPr lang="en-US" i="1" baseline="0" dirty="0"/>
              <a:t>Party Girl</a:t>
            </a:r>
            <a:r>
              <a:rPr lang="en-US" i="0" baseline="0" dirty="0"/>
              <a:t> is </a:t>
            </a:r>
            <a:r>
              <a:rPr lang="en-US" i="0" baseline="0" dirty="0" smtClean="0"/>
              <a:t>a </a:t>
            </a:r>
            <a:r>
              <a:rPr lang="en-US" i="0" baseline="0" dirty="0"/>
              <a:t>film whose central character is an aspiring librarian. The library scenes in this film were shot at the Seward Park Library, a branch of the New York Public Library.</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88</a:t>
            </a:fld>
            <a:endParaRPr lang="en-US"/>
          </a:p>
        </p:txBody>
      </p:sp>
    </p:spTree>
    <p:extLst>
      <p:ext uri="{BB962C8B-B14F-4D97-AF65-F5344CB8AC3E}">
        <p14:creationId xmlns:p14="http://schemas.microsoft.com/office/powerpoint/2010/main" val="1513905101"/>
      </p:ext>
    </p:extLst>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a:t>
            </a:r>
            <a:r>
              <a:rPr lang="en-US" dirty="0"/>
              <a:t>scene in the 1995 film </a:t>
            </a:r>
            <a:r>
              <a:rPr lang="en-US" i="1" dirty="0"/>
              <a:t>Beautiful Girls</a:t>
            </a:r>
            <a:r>
              <a:rPr lang="en-US" i="0" dirty="0"/>
              <a:t> was filmed</a:t>
            </a:r>
            <a:r>
              <a:rPr lang="en-US" i="0" baseline="0" dirty="0"/>
              <a:t> in the Franklin Library in Minneapolis, the first of four Carnegie libraries built in that city</a:t>
            </a:r>
            <a:r>
              <a:rPr lang="en-US" i="0" baseline="0" dirty="0" smtClean="0"/>
              <a:t>. Matt Dillon, Lauren Holly.</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89</a:t>
            </a:fld>
            <a:endParaRPr lang="en-US"/>
          </a:p>
        </p:txBody>
      </p:sp>
    </p:spTree>
    <p:extLst>
      <p:ext uri="{BB962C8B-B14F-4D97-AF65-F5344CB8AC3E}">
        <p14:creationId xmlns:p14="http://schemas.microsoft.com/office/powerpoint/2010/main" val="281233361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542063"/>
            <a:ext cx="5486400" cy="4284663"/>
          </a:xfrm>
        </p:spPr>
        <p:txBody>
          <a:bodyPr/>
          <a:lstStyle/>
          <a:p>
            <a:r>
              <a:rPr lang="en-US" dirty="0"/>
              <a:t>Carnegie’s first gift of a library was to his Scottish home town of </a:t>
            </a:r>
            <a:r>
              <a:rPr lang="en-US" dirty="0" err="1"/>
              <a:t>Dunfermline</a:t>
            </a:r>
            <a:r>
              <a:rPr lang="en-US" dirty="0"/>
              <a:t> in 1881.</a:t>
            </a:r>
          </a:p>
          <a:p>
            <a:r>
              <a:rPr lang="en-US" dirty="0" smtClean="0"/>
              <a:t>He, </a:t>
            </a:r>
            <a:r>
              <a:rPr lang="en-US" dirty="0"/>
              <a:t>his </a:t>
            </a:r>
            <a:r>
              <a:rPr lang="en-US" dirty="0" smtClean="0"/>
              <a:t>mother, </a:t>
            </a:r>
            <a:r>
              <a:rPr lang="en-US" dirty="0"/>
              <a:t>and a small group of friends </a:t>
            </a:r>
            <a:r>
              <a:rPr lang="en-US" dirty="0" smtClean="0"/>
              <a:t>toured England </a:t>
            </a:r>
            <a:r>
              <a:rPr lang="en-US" dirty="0"/>
              <a:t>and Scotland by coach. Their arrival in </a:t>
            </a:r>
            <a:r>
              <a:rPr lang="en-US" dirty="0" err="1"/>
              <a:t>Dunfermline</a:t>
            </a:r>
            <a:r>
              <a:rPr lang="en-US" dirty="0"/>
              <a:t> was carefully timed to coincide with the laying of the library cornerstone.” Jones, Theodore.</a:t>
            </a:r>
            <a:r>
              <a:rPr lang="en-US" i="1" dirty="0"/>
              <a:t> Carnegie Libraries Across America. </a:t>
            </a:r>
            <a:r>
              <a:rPr lang="en-US" dirty="0"/>
              <a:t>New York: John Wiley &amp; Sons, 1997, p. 7</a:t>
            </a:r>
            <a:r>
              <a:rPr lang="en-US" i="1" dirty="0"/>
              <a:t>.</a:t>
            </a:r>
            <a:r>
              <a:rPr lang="en-US" dirty="0"/>
              <a:t> </a:t>
            </a:r>
          </a:p>
          <a:p>
            <a:pPr fontAlgn="base"/>
            <a:r>
              <a:rPr lang="en-US" dirty="0"/>
              <a:t>It was something Andrew had promised his mother as a young boy, “some day, I’ll be rich, and we’ll ride in a fine coach driven by four horses.”</a:t>
            </a:r>
          </a:p>
          <a:p>
            <a:pPr fontAlgn="base"/>
            <a:r>
              <a:rPr lang="en-US" dirty="0"/>
              <a:t>His mother had replied, “That will do no good over here, if no one in </a:t>
            </a:r>
            <a:r>
              <a:rPr lang="en-US" dirty="0" err="1"/>
              <a:t>Dunfermline</a:t>
            </a:r>
            <a:r>
              <a:rPr lang="en-US" dirty="0"/>
              <a:t> can see us</a:t>
            </a:r>
            <a:r>
              <a:rPr lang="en-US" dirty="0" smtClean="0"/>
              <a:t>.”</a:t>
            </a:r>
          </a:p>
          <a:p>
            <a:pPr fontAlgn="base"/>
            <a:r>
              <a:rPr lang="en-US" dirty="0" smtClean="0"/>
              <a:t>At </a:t>
            </a:r>
            <a:r>
              <a:rPr lang="en-US" dirty="0"/>
              <a:t>this time, Carnegie had been in a relationship with Louise Whitfield for a year. He wanted Louise to accompany him on the trip to </a:t>
            </a:r>
            <a:r>
              <a:rPr lang="en-US" dirty="0" err="1"/>
              <a:t>Dunfermline</a:t>
            </a:r>
            <a:r>
              <a:rPr lang="en-US" dirty="0"/>
              <a:t>. He asked his mother to convince Louise’s family to approve of the </a:t>
            </a:r>
            <a:r>
              <a:rPr lang="en-US" dirty="0" smtClean="0"/>
              <a:t>trip. But </a:t>
            </a:r>
            <a:r>
              <a:rPr lang="en-US" dirty="0"/>
              <a:t>instead of condoning the trip, Andrew’s mother undermined it, saying to Louise’s parents, “If she were a daughter of mine she </a:t>
            </a:r>
            <a:r>
              <a:rPr lang="en-US" dirty="0" err="1"/>
              <a:t>wouldna</a:t>
            </a:r>
            <a:r>
              <a:rPr lang="en-US" dirty="0"/>
              <a:t>’ go.” Much to Louise’s dismay, she stayed in New York </a:t>
            </a:r>
            <a:r>
              <a:rPr lang="en-US" dirty="0" smtClean="0"/>
              <a:t>while.</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9</a:t>
            </a:fld>
            <a:endParaRPr lang="en-US"/>
          </a:p>
        </p:txBody>
      </p:sp>
    </p:spTree>
    <p:extLst>
      <p:ext uri="{BB962C8B-B14F-4D97-AF65-F5344CB8AC3E}">
        <p14:creationId xmlns:p14="http://schemas.microsoft.com/office/powerpoint/2010/main" val="552390675"/>
      </p:ext>
    </p:extLst>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8891A-13B7-42F3-8426-6715A6C6266E}" type="slidenum">
              <a:rPr lang="en-US" smtClean="0"/>
              <a:t>90</a:t>
            </a:fld>
            <a:endParaRPr lang="en-US"/>
          </a:p>
        </p:txBody>
      </p:sp>
    </p:spTree>
    <p:extLst>
      <p:ext uri="{BB962C8B-B14F-4D97-AF65-F5344CB8AC3E}">
        <p14:creationId xmlns:p14="http://schemas.microsoft.com/office/powerpoint/2010/main" val="2406199343"/>
      </p:ext>
    </p:extLst>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Coatesville, IN Carnegie</a:t>
            </a:r>
            <a:r>
              <a:rPr lang="en-US" baseline="0" dirty="0"/>
              <a:t> was completely destroyed by a tornado on March 26, 1948.  </a:t>
            </a:r>
            <a:r>
              <a:rPr lang="en-US" sz="1200" kern="1200" dirty="0">
                <a:solidFill>
                  <a:schemeClr val="tx1"/>
                </a:solidFill>
                <a:effectLst/>
                <a:latin typeface="+mn-lt"/>
                <a:ea typeface="+mn-ea"/>
                <a:cs typeface="+mn-cs"/>
              </a:rPr>
              <a:t>“A prefabricated building was set up with emergency government funding and the library was later rebuilt with donations.” (</a:t>
            </a:r>
            <a:r>
              <a:rPr lang="en-US" sz="1200" kern="1200" dirty="0" err="1">
                <a:solidFill>
                  <a:schemeClr val="tx1"/>
                </a:solidFill>
                <a:effectLst/>
                <a:latin typeface="+mn-lt"/>
                <a:ea typeface="+mn-ea"/>
                <a:cs typeface="+mn-cs"/>
              </a:rPr>
              <a:t>TofK</a:t>
            </a:r>
            <a:r>
              <a:rPr lang="en-US" sz="1200" kern="1200" dirty="0">
                <a:solidFill>
                  <a:schemeClr val="tx1"/>
                </a:solidFill>
                <a:effectLst/>
                <a:latin typeface="+mn-lt"/>
                <a:ea typeface="+mn-ea"/>
                <a:cs typeface="+mn-cs"/>
              </a:rPr>
              <a:t>, p. 209)</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The Inglewood, </a:t>
            </a:r>
            <a:r>
              <a:rPr lang="en-US" dirty="0"/>
              <a:t>CA Carnegie was severely damaged in the 1933 Long Beach earthquake, and the city voted funds to repair it, but the repaired building was eventually demolished in 1967. </a:t>
            </a:r>
            <a:r>
              <a:rPr lang="en-US" sz="1200" kern="1200" dirty="0">
                <a:solidFill>
                  <a:schemeClr val="tx1"/>
                </a:solidFill>
                <a:effectLst/>
                <a:latin typeface="+mn-lt"/>
                <a:ea typeface="+mn-ea"/>
                <a:cs typeface="+mn-cs"/>
              </a:rPr>
              <a:t>The Imperial, CA Carnegie</a:t>
            </a:r>
            <a:r>
              <a:rPr lang="en-US" sz="1200" kern="1200" baseline="0" dirty="0">
                <a:solidFill>
                  <a:schemeClr val="tx1"/>
                </a:solidFill>
                <a:effectLst/>
                <a:latin typeface="+mn-lt"/>
                <a:ea typeface="+mn-ea"/>
                <a:cs typeface="+mn-cs"/>
              </a:rPr>
              <a:t> was </a:t>
            </a:r>
            <a:r>
              <a:rPr lang="en-US" sz="1200" b="0" i="0" kern="1200" dirty="0">
                <a:solidFill>
                  <a:schemeClr val="tx1"/>
                </a:solidFill>
                <a:effectLst/>
                <a:latin typeface="+mn-lt"/>
                <a:ea typeface="+mn-ea"/>
                <a:cs typeface="+mn-cs"/>
              </a:rPr>
              <a:t>heavily damaged by the 1940 El Centro earthquake and subsequently torn down. </a:t>
            </a:r>
            <a:endParaRPr lang="en-US" sz="120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3C58891A-13B7-42F3-8426-6715A6C6266E}" type="slidenum">
              <a:rPr lang="en-US" smtClean="0"/>
              <a:t>91</a:t>
            </a:fld>
            <a:endParaRPr lang="en-US"/>
          </a:p>
        </p:txBody>
      </p:sp>
    </p:spTree>
    <p:extLst>
      <p:ext uri="{BB962C8B-B14F-4D97-AF65-F5344CB8AC3E}">
        <p14:creationId xmlns:p14="http://schemas.microsoft.com/office/powerpoint/2010/main" val="1412147218"/>
      </p:ext>
    </p:extLst>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468789"/>
            <a:ext cx="5486400" cy="3600450"/>
          </a:xfrm>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A number of Carnegies have burned</a:t>
            </a:r>
            <a:r>
              <a:rPr lang="en-US" sz="1200" kern="1200" baseline="0" dirty="0">
                <a:solidFill>
                  <a:schemeClr val="tx1"/>
                </a:solidFill>
                <a:effectLst/>
                <a:latin typeface="+mn-lt"/>
                <a:ea typeface="+mn-ea"/>
                <a:cs typeface="+mn-cs"/>
              </a:rPr>
              <a:t> down. </a:t>
            </a:r>
            <a:r>
              <a:rPr lang="en-US" sz="1200" kern="1200" dirty="0">
                <a:solidFill>
                  <a:schemeClr val="tx1"/>
                </a:solidFill>
                <a:effectLst/>
                <a:latin typeface="+mn-lt"/>
                <a:ea typeface="+mn-ea"/>
                <a:cs typeface="+mn-cs"/>
              </a:rPr>
              <a:t>Many</a:t>
            </a:r>
            <a:r>
              <a:rPr lang="en-US" sz="1200" kern="1200" baseline="0" dirty="0">
                <a:solidFill>
                  <a:schemeClr val="tx1"/>
                </a:solidFill>
                <a:effectLst/>
                <a:latin typeface="+mn-lt"/>
                <a:ea typeface="+mn-ea"/>
                <a:cs typeface="+mn-cs"/>
              </a:rPr>
              <a:t> of the </a:t>
            </a:r>
            <a:r>
              <a:rPr lang="en-US" sz="1200" kern="1200" dirty="0">
                <a:solidFill>
                  <a:schemeClr val="tx1"/>
                </a:solidFill>
                <a:effectLst/>
                <a:latin typeface="+mn-lt"/>
                <a:ea typeface="+mn-ea"/>
                <a:cs typeface="+mn-cs"/>
              </a:rPr>
              <a:t>fires were blamed on faulty wiring. This is a picture of the</a:t>
            </a:r>
            <a:r>
              <a:rPr lang="en-US" sz="1200" kern="1200" baseline="0" dirty="0">
                <a:solidFill>
                  <a:schemeClr val="tx1"/>
                </a:solidFill>
                <a:effectLst/>
                <a:latin typeface="+mn-lt"/>
                <a:ea typeface="+mn-ea"/>
                <a:cs typeface="+mn-cs"/>
              </a:rPr>
              <a:t> aftermath of a </a:t>
            </a:r>
            <a:r>
              <a:rPr lang="en-US" sz="1200" kern="1200" dirty="0">
                <a:solidFill>
                  <a:schemeClr val="tx1"/>
                </a:solidFill>
                <a:effectLst/>
                <a:latin typeface="+mn-lt"/>
                <a:ea typeface="+mn-ea"/>
                <a:cs typeface="+mn-cs"/>
              </a:rPr>
              <a:t>fire that destroyed</a:t>
            </a:r>
            <a:r>
              <a:rPr lang="en-US" sz="1200" kern="1200" baseline="0" dirty="0">
                <a:solidFill>
                  <a:schemeClr val="tx1"/>
                </a:solidFill>
                <a:effectLst/>
                <a:latin typeface="+mn-lt"/>
                <a:ea typeface="+mn-ea"/>
                <a:cs typeface="+mn-cs"/>
              </a:rPr>
              <a:t> the Logansport, IN  Carnegie library in 1941.</a:t>
            </a:r>
            <a:endParaRPr lang="en-US" sz="1200" kern="1200" dirty="0">
              <a:solidFill>
                <a:schemeClr val="tx1"/>
              </a:solidFill>
              <a:effectLst/>
              <a:latin typeface="+mn-lt"/>
              <a:ea typeface="+mn-ea"/>
              <a:cs typeface="+mn-cs"/>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92</a:t>
            </a:fld>
            <a:endParaRPr lang="en-US"/>
          </a:p>
        </p:txBody>
      </p:sp>
    </p:spTree>
    <p:extLst>
      <p:ext uri="{BB962C8B-B14F-4D97-AF65-F5344CB8AC3E}">
        <p14:creationId xmlns:p14="http://schemas.microsoft.com/office/powerpoint/2010/main" val="962364619"/>
      </p:ext>
    </p:extLst>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Southern towns, Carnegie grants were made to fund segregated libraries, but Bertram required the cities to submit census numbers for both white and black residents, and apportioned the money accordingly.</a:t>
            </a:r>
          </a:p>
          <a:p>
            <a:endParaRPr lang="en-US" dirty="0" smtClean="0"/>
          </a:p>
          <a:p>
            <a:r>
              <a:rPr lang="en-US" dirty="0" smtClean="0"/>
              <a:t>The </a:t>
            </a:r>
            <a:r>
              <a:rPr lang="en-US" dirty="0"/>
              <a:t>Cherry Street Branch in Evansville was the only “negro” branch north of the Ohio River. It has since been demolished.</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93</a:t>
            </a:fld>
            <a:endParaRPr lang="en-US"/>
          </a:p>
        </p:txBody>
      </p:sp>
    </p:spTree>
    <p:extLst>
      <p:ext uri="{BB962C8B-B14F-4D97-AF65-F5344CB8AC3E}">
        <p14:creationId xmlns:p14="http://schemas.microsoft.com/office/powerpoint/2010/main" val="360058831"/>
      </p:ext>
    </p:extLst>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a:xfrm>
            <a:off x="685800" y="4782687"/>
            <a:ext cx="5486400" cy="3600450"/>
          </a:xfrm>
        </p:spPr>
        <p:txBody>
          <a:bodyPr/>
          <a:lstStyle/>
          <a:p>
            <a:r>
              <a:rPr lang="en-US" sz="1200" kern="1200" dirty="0">
                <a:solidFill>
                  <a:schemeClr val="tx1"/>
                </a:solidFill>
                <a:effectLst/>
                <a:latin typeface="+mn-lt"/>
                <a:ea typeface="+mn-ea"/>
                <a:cs typeface="+mn-cs"/>
              </a:rPr>
              <a:t>The Indianapolis Madison Branch was razed to</a:t>
            </a:r>
            <a:r>
              <a:rPr lang="en-US" sz="1200" kern="1200" baseline="0" dirty="0">
                <a:solidFill>
                  <a:schemeClr val="tx1"/>
                </a:solidFill>
                <a:effectLst/>
                <a:latin typeface="+mn-lt"/>
                <a:ea typeface="+mn-ea"/>
                <a:cs typeface="+mn-cs"/>
              </a:rPr>
              <a:t> make way for the construction of highway I-70. </a:t>
            </a: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94</a:t>
            </a:fld>
            <a:endParaRPr lang="en-US"/>
          </a:p>
        </p:txBody>
      </p:sp>
    </p:spTree>
    <p:extLst>
      <p:ext uri="{BB962C8B-B14F-4D97-AF65-F5344CB8AC3E}">
        <p14:creationId xmlns:p14="http://schemas.microsoft.com/office/powerpoint/2010/main" val="4255973825"/>
      </p:ext>
    </p:extLst>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Being on The National Register of Historic Places or Contributing to a historic district on the National Register of Historic Places has helped some buildings remain standing, but can be a headache for tenants if the building is repurposed. </a:t>
            </a:r>
            <a:r>
              <a:rPr lang="en-US" dirty="0"/>
              <a:t>Rules regarding buildings on the Register can make it more expensive to research, plan and carry out renovations</a:t>
            </a:r>
            <a:r>
              <a:rPr lang="en-US" dirty="0" smtClean="0"/>
              <a:t>. </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95</a:t>
            </a:fld>
            <a:endParaRPr lang="en-US"/>
          </a:p>
        </p:txBody>
      </p:sp>
    </p:spTree>
    <p:extLst>
      <p:ext uri="{BB962C8B-B14F-4D97-AF65-F5344CB8AC3E}">
        <p14:creationId xmlns:p14="http://schemas.microsoft.com/office/powerpoint/2010/main" val="932082171"/>
      </p:ext>
    </p:extLst>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3C58891A-13B7-42F3-8426-6715A6C6266E}" type="slidenum">
              <a:rPr lang="en-US" smtClean="0"/>
              <a:t>96</a:t>
            </a:fld>
            <a:endParaRPr lang="en-US"/>
          </a:p>
        </p:txBody>
      </p:sp>
    </p:spTree>
    <p:extLst>
      <p:ext uri="{BB962C8B-B14F-4D97-AF65-F5344CB8AC3E}">
        <p14:creationId xmlns:p14="http://schemas.microsoft.com/office/powerpoint/2010/main" val="3133201484"/>
      </p:ext>
    </p:extLst>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dirty="0"/>
              <a:t>The Carnegie library grant program made local public libraries possible for many </a:t>
            </a:r>
            <a:r>
              <a:rPr lang="en-US" dirty="0" smtClean="0"/>
              <a:t>cities, </a:t>
            </a:r>
            <a:r>
              <a:rPr lang="en-US" dirty="0"/>
              <a:t>especially small </a:t>
            </a:r>
            <a:r>
              <a:rPr lang="en-US" dirty="0" smtClean="0"/>
              <a:t>cities </a:t>
            </a:r>
            <a:r>
              <a:rPr lang="en-US" dirty="0"/>
              <a:t>and </a:t>
            </a:r>
            <a:r>
              <a:rPr lang="en-US" dirty="0" smtClean="0"/>
              <a:t>cities</a:t>
            </a:r>
            <a:r>
              <a:rPr lang="en-US" baseline="0" dirty="0" smtClean="0"/>
              <a:t> </a:t>
            </a:r>
            <a:r>
              <a:rPr lang="en-US" dirty="0" smtClean="0"/>
              <a:t>in </a:t>
            </a:r>
            <a:r>
              <a:rPr lang="en-US" dirty="0"/>
              <a:t>impoverished areas, which could not have otherwise afforded one.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kern="1200" dirty="0" smtClean="0">
                <a:solidFill>
                  <a:schemeClr val="tx1"/>
                </a:solidFill>
                <a:effectLst/>
                <a:latin typeface="+mn-lt"/>
                <a:ea typeface="+mn-ea"/>
                <a:cs typeface="+mn-cs"/>
              </a:rPr>
              <a:t>Usually grants were made to cities with populations of 1,000 or more. The </a:t>
            </a:r>
            <a:r>
              <a:rPr lang="en-US" sz="1200" kern="1200" dirty="0">
                <a:solidFill>
                  <a:schemeClr val="tx1"/>
                </a:solidFill>
                <a:effectLst/>
                <a:latin typeface="+mn-lt"/>
                <a:ea typeface="+mn-ea"/>
                <a:cs typeface="+mn-cs"/>
              </a:rPr>
              <a:t>smallest </a:t>
            </a:r>
            <a:r>
              <a:rPr lang="en-US" sz="1200" kern="1200" dirty="0" smtClean="0">
                <a:solidFill>
                  <a:schemeClr val="tx1"/>
                </a:solidFill>
                <a:effectLst/>
                <a:latin typeface="+mn-lt"/>
                <a:ea typeface="+mn-ea"/>
                <a:cs typeface="+mn-cs"/>
              </a:rPr>
              <a:t>city </a:t>
            </a:r>
            <a:r>
              <a:rPr lang="en-US" sz="1200" kern="1200" dirty="0">
                <a:solidFill>
                  <a:schemeClr val="tx1"/>
                </a:solidFill>
                <a:effectLst/>
                <a:latin typeface="+mn-lt"/>
                <a:ea typeface="+mn-ea"/>
                <a:cs typeface="+mn-cs"/>
              </a:rPr>
              <a:t>in the US to receive a grant, with a population of 699 in 1900,</a:t>
            </a:r>
            <a:r>
              <a:rPr lang="en-US" sz="1200" kern="1200" baseline="0" dirty="0">
                <a:solidFill>
                  <a:schemeClr val="tx1"/>
                </a:solidFill>
                <a:effectLst/>
                <a:latin typeface="+mn-lt"/>
                <a:ea typeface="+mn-ea"/>
                <a:cs typeface="+mn-cs"/>
              </a:rPr>
              <a:t> was </a:t>
            </a:r>
            <a:r>
              <a:rPr lang="en-US" sz="1200" kern="1200" dirty="0">
                <a:solidFill>
                  <a:schemeClr val="tx1"/>
                </a:solidFill>
                <a:effectLst/>
                <a:latin typeface="+mn-lt"/>
                <a:ea typeface="+mn-ea"/>
                <a:cs typeface="+mn-cs"/>
              </a:rPr>
              <a:t>Morrilton, AR, which, even given</a:t>
            </a:r>
            <a:r>
              <a:rPr lang="en-US" sz="1200" kern="1200" baseline="0" dirty="0">
                <a:solidFill>
                  <a:schemeClr val="tx1"/>
                </a:solidFill>
                <a:effectLst/>
                <a:latin typeface="+mn-lt"/>
                <a:ea typeface="+mn-ea"/>
                <a:cs typeface="+mn-cs"/>
              </a:rPr>
              <a:t> its small population, received a $10,000 grant</a:t>
            </a:r>
            <a:r>
              <a:rPr lang="en-US" sz="1200" kern="1200" dirty="0">
                <a:solidFill>
                  <a:schemeClr val="tx1"/>
                </a:solidFill>
                <a:effectLst/>
                <a:latin typeface="+mn-lt"/>
                <a:ea typeface="+mn-ea"/>
                <a:cs typeface="+mn-cs"/>
              </a:rPr>
              <a:t>. It is now Conway County Library, and is still</a:t>
            </a:r>
            <a:r>
              <a:rPr lang="en-US" sz="1200" kern="1200" baseline="0" dirty="0">
                <a:solidFill>
                  <a:schemeClr val="tx1"/>
                </a:solidFill>
                <a:effectLst/>
                <a:latin typeface="+mn-lt"/>
                <a:ea typeface="+mn-ea"/>
                <a:cs typeface="+mn-cs"/>
              </a:rPr>
              <a:t> in use as a library.</a:t>
            </a:r>
            <a:endParaRPr lang="en-US" sz="1200" kern="1200" dirty="0">
              <a:solidFill>
                <a:schemeClr val="tx1"/>
              </a:solidFill>
              <a:effectLst/>
              <a:latin typeface="+mn-lt"/>
              <a:ea typeface="+mn-ea"/>
              <a:cs typeface="+mn-cs"/>
            </a:endParaRPr>
          </a:p>
          <a:p>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97</a:t>
            </a:fld>
            <a:endParaRPr lang="en-US"/>
          </a:p>
        </p:txBody>
      </p:sp>
    </p:spTree>
    <p:extLst>
      <p:ext uri="{BB962C8B-B14F-4D97-AF65-F5344CB8AC3E}">
        <p14:creationId xmlns:p14="http://schemas.microsoft.com/office/powerpoint/2010/main" val="3816863838"/>
      </p:ext>
    </p:extLst>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Because of</a:t>
            </a:r>
            <a:r>
              <a:rPr lang="en-US" baseline="0" dirty="0"/>
              <a:t> the national scope of the Carnegie grants, people across America began to see a public library as an essential city service. City leaders also saw their Carnegie libraries as buildings they could use to advertise their towns to potential </a:t>
            </a:r>
            <a:r>
              <a:rPr lang="en-US" baseline="0" dirty="0" smtClean="0"/>
              <a:t>residents, tourists </a:t>
            </a:r>
            <a:r>
              <a:rPr lang="en-US" baseline="0" dirty="0"/>
              <a:t>and investors. Many towns, including Seymour, produced postcards of their Carnegies for advertising purposes. Other artifacts produced included commemorative vases, spoons, plates, cups, and creamers.</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98</a:t>
            </a:fld>
            <a:endParaRPr lang="en-US"/>
          </a:p>
        </p:txBody>
      </p:sp>
    </p:spTree>
    <p:extLst>
      <p:ext uri="{BB962C8B-B14F-4D97-AF65-F5344CB8AC3E}">
        <p14:creationId xmlns:p14="http://schemas.microsoft.com/office/powerpoint/2010/main" val="2568956710"/>
      </p:ext>
    </p:extLst>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button is an</a:t>
            </a:r>
            <a:r>
              <a:rPr lang="en-US" baseline="0" dirty="0"/>
              <a:t> advertising button from the W.A. Carter and Son bicycle supply shop.</a:t>
            </a:r>
            <a:endParaRPr lang="en-US" dirty="0"/>
          </a:p>
        </p:txBody>
      </p:sp>
      <p:sp>
        <p:nvSpPr>
          <p:cNvPr id="4" name="Slide Number Placeholder 3"/>
          <p:cNvSpPr>
            <a:spLocks noGrp="1"/>
          </p:cNvSpPr>
          <p:nvPr>
            <p:ph type="sldNum" sz="quarter" idx="10"/>
          </p:nvPr>
        </p:nvSpPr>
        <p:spPr/>
        <p:txBody>
          <a:bodyPr/>
          <a:lstStyle/>
          <a:p>
            <a:fld id="{3C58891A-13B7-42F3-8426-6715A6C6266E}" type="slidenum">
              <a:rPr lang="en-US" smtClean="0"/>
              <a:t>99</a:t>
            </a:fld>
            <a:endParaRPr lang="en-US"/>
          </a:p>
        </p:txBody>
      </p:sp>
    </p:spTree>
    <p:extLst>
      <p:ext uri="{BB962C8B-B14F-4D97-AF65-F5344CB8AC3E}">
        <p14:creationId xmlns:p14="http://schemas.microsoft.com/office/powerpoint/2010/main" val="802282054"/>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95269" y="1122363"/>
            <a:ext cx="9001462" cy="2387600"/>
          </a:xfrm>
        </p:spPr>
        <p:txBody>
          <a:bodyPr anchor="b">
            <a:normAutofit/>
          </a:bodyPr>
          <a:lstStyle>
            <a:lvl1pPr algn="ctr">
              <a:defRPr sz="4800"/>
            </a:lvl1pPr>
          </a:lstStyle>
          <a:p>
            <a:r>
              <a:rPr lang="en-US"/>
              <a:t>Click to edit Master title style</a:t>
            </a:r>
            <a:endParaRPr lang="en-US" dirty="0"/>
          </a:p>
        </p:txBody>
      </p:sp>
      <p:sp>
        <p:nvSpPr>
          <p:cNvPr id="3" name="Subtitle 2"/>
          <p:cNvSpPr>
            <a:spLocks noGrp="1"/>
          </p:cNvSpPr>
          <p:nvPr>
            <p:ph type="subTitle" idx="1"/>
          </p:nvPr>
        </p:nvSpPr>
        <p:spPr>
          <a:xfrm>
            <a:off x="1595269" y="3602038"/>
            <a:ext cx="9001462"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E348C8A8-7228-4A86-B0B0-2AA2BDF4CE18}" type="datetimeFigureOut">
              <a:rPr lang="en-US" smtClean="0"/>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677756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3806" y="4289372"/>
            <a:ext cx="10367564" cy="819355"/>
          </a:xfrm>
        </p:spPr>
        <p:txBody>
          <a:bodyPr anchor="b">
            <a:normAutofit/>
          </a:bodyPr>
          <a:lstStyle>
            <a:lvl1pPr>
              <a:defRPr sz="2800"/>
            </a:lvl1pPr>
          </a:lstStyle>
          <a:p>
            <a:r>
              <a:rPr lang="en-US"/>
              <a:t>Click to edit Master title style</a:t>
            </a:r>
            <a:endParaRPr lang="en-US" dirty="0"/>
          </a:p>
        </p:txBody>
      </p:sp>
      <p:sp>
        <p:nvSpPr>
          <p:cNvPr id="3" name="Picture Placeholder 2"/>
          <p:cNvSpPr>
            <a:spLocks noGrp="1" noChangeAspect="1"/>
          </p:cNvSpPr>
          <p:nvPr>
            <p:ph type="pic" idx="1"/>
          </p:nvPr>
        </p:nvSpPr>
        <p:spPr>
          <a:xfrm>
            <a:off x="913806" y="621321"/>
            <a:ext cx="10367564" cy="3379735"/>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5" y="5108728"/>
            <a:ext cx="10365998" cy="682472"/>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48C8A8-7228-4A86-B0B0-2AA2BDF4CE18}" type="datetimeFigureOut">
              <a:rPr lang="en-US" smtClean="0"/>
              <a:t>8/3/2017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193168854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2" cy="3424859"/>
          </a:xfrm>
        </p:spPr>
        <p:txBody>
          <a:bodyPr anchor="ctr"/>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5" y="4204820"/>
            <a:ext cx="10353761" cy="1592186"/>
          </a:xfrm>
        </p:spPr>
        <p:txBody>
          <a:bodyPr anchor="ct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48C8A8-7228-4A86-B0B0-2AA2BDF4CE18}" type="datetimeFigureOut">
              <a:rPr lang="en-US" smtClean="0"/>
              <a:t>8/3/2017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3383415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446212" y="609600"/>
            <a:ext cx="9302752" cy="2992904"/>
          </a:xfrm>
        </p:spPr>
        <p:txBody>
          <a:bodyPr anchor="ctr"/>
          <a:lstStyle>
            <a:lvl1pPr>
              <a:defRPr sz="3200"/>
            </a:lvl1pPr>
          </a:lstStyle>
          <a:p>
            <a:r>
              <a:rPr lang="en-US"/>
              <a:t>Click to edit Master title style</a:t>
            </a:r>
            <a:endParaRPr lang="en-US" dirty="0"/>
          </a:p>
        </p:txBody>
      </p:sp>
      <p:sp>
        <p:nvSpPr>
          <p:cNvPr id="12" name="Text Placeholder 3"/>
          <p:cNvSpPr>
            <a:spLocks noGrp="1"/>
          </p:cNvSpPr>
          <p:nvPr>
            <p:ph type="body" sz="half" idx="13"/>
          </p:nvPr>
        </p:nvSpPr>
        <p:spPr>
          <a:xfrm>
            <a:off x="1720644" y="3610032"/>
            <a:ext cx="8752299" cy="426812"/>
          </a:xfrm>
        </p:spPr>
        <p:txBody>
          <a:bodyPr anchor="t">
            <a:normAutofit/>
          </a:bodyPr>
          <a:lstStyle>
            <a:lvl1pPr marL="0" indent="0" algn="r">
              <a:buNone/>
              <a:defRPr sz="14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4" name="Text Placeholder 3"/>
          <p:cNvSpPr>
            <a:spLocks noGrp="1"/>
          </p:cNvSpPr>
          <p:nvPr>
            <p:ph type="body" sz="half" idx="2"/>
          </p:nvPr>
        </p:nvSpPr>
        <p:spPr>
          <a:xfrm>
            <a:off x="913794" y="4204821"/>
            <a:ext cx="10353762" cy="1586380"/>
          </a:xfrm>
        </p:spPr>
        <p:txBody>
          <a:bodyPr anchor="ctr">
            <a:normAutofit/>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48C8A8-7228-4A86-B0B0-2AA2BDF4CE18}" type="datetimeFigureOut">
              <a:rPr lang="en-US" smtClean="0"/>
              <a:t>8/3/2017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4B30E-3864-4A48-9CE7-3A858B7C6BE4}" type="slidenum">
              <a:rPr lang="en-US" smtClean="0"/>
              <a:t>‹#›</a:t>
            </a:fld>
            <a:endParaRPr lang="en-US"/>
          </a:p>
        </p:txBody>
      </p:sp>
      <p:sp>
        <p:nvSpPr>
          <p:cNvPr id="11" name="TextBox 10"/>
          <p:cNvSpPr txBox="1"/>
          <p:nvPr/>
        </p:nvSpPr>
        <p:spPr>
          <a:xfrm>
            <a:off x="836612" y="735241"/>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r>
              <a:rPr lang="en-US" sz="8000" dirty="0">
                <a:solidFill>
                  <a:schemeClr val="tx1"/>
                </a:solidFill>
                <a:effectLst/>
              </a:rPr>
              <a:t>“</a:t>
            </a:r>
          </a:p>
        </p:txBody>
      </p:sp>
      <p:sp>
        <p:nvSpPr>
          <p:cNvPr id="13" name="TextBox 12"/>
          <p:cNvSpPr txBox="1"/>
          <p:nvPr/>
        </p:nvSpPr>
        <p:spPr>
          <a:xfrm>
            <a:off x="10657956" y="2972093"/>
            <a:ext cx="609600" cy="584776"/>
          </a:xfrm>
          <a:prstGeom prst="rect">
            <a:avLst/>
          </a:prstGeom>
        </p:spPr>
        <p:txBody>
          <a:bodyPr vert="horz" lIns="91440" tIns="45720" rIns="91440" bIns="45720" rtlCol="0" anchor="ctr">
            <a:noAutofit/>
          </a:bodyPr>
          <a:lstStyle>
            <a:lvl1pPr>
              <a:spcBef>
                <a:spcPct val="0"/>
              </a:spcBef>
              <a:buNone/>
              <a:defRPr sz="3200" b="0" cap="all">
                <a:ln w="3175" cmpd="sng">
                  <a:noFill/>
                </a:ln>
                <a:effectLst>
                  <a:glow rad="38100">
                    <a:schemeClr val="bg1">
                      <a:lumMod val="65000"/>
                      <a:lumOff val="35000"/>
                      <a:alpha val="40000"/>
                    </a:schemeClr>
                  </a:glow>
                  <a:outerShdw blurRad="28575" dist="38100" dir="14040000" algn="tl" rotWithShape="0">
                    <a:srgbClr val="000000">
                      <a:alpha val="25000"/>
                    </a:srgbClr>
                  </a:outerShdw>
                </a:effectLst>
              </a:defRPr>
            </a:lvl1pPr>
            <a:lvl2pPr>
              <a:defRPr>
                <a:solidFill>
                  <a:schemeClr val="tx2"/>
                </a:solidFill>
              </a:defRPr>
            </a:lvl2pPr>
            <a:lvl3pPr>
              <a:defRPr>
                <a:solidFill>
                  <a:schemeClr val="tx2"/>
                </a:solidFill>
              </a:defRPr>
            </a:lvl3pPr>
            <a:lvl4pPr>
              <a:defRPr>
                <a:solidFill>
                  <a:schemeClr val="tx2"/>
                </a:solidFill>
              </a:defRPr>
            </a:lvl4pPr>
            <a:lvl5pPr>
              <a:defRPr>
                <a:solidFill>
                  <a:schemeClr val="tx2"/>
                </a:solidFill>
              </a:defRPr>
            </a:lvl5pPr>
            <a:lvl6pPr>
              <a:defRPr>
                <a:solidFill>
                  <a:schemeClr val="tx2"/>
                </a:solidFill>
              </a:defRPr>
            </a:lvl6pPr>
            <a:lvl7pPr>
              <a:defRPr>
                <a:solidFill>
                  <a:schemeClr val="tx2"/>
                </a:solidFill>
              </a:defRPr>
            </a:lvl7pPr>
            <a:lvl8pPr>
              <a:defRPr>
                <a:solidFill>
                  <a:schemeClr val="tx2"/>
                </a:solidFill>
              </a:defRPr>
            </a:lvl8pPr>
            <a:lvl9pPr>
              <a:defRPr>
                <a:solidFill>
                  <a:schemeClr val="tx2"/>
                </a:solidFill>
              </a:defRPr>
            </a:lvl9pPr>
          </a:lstStyle>
          <a:p>
            <a:pPr lvl="0" algn="r"/>
            <a:r>
              <a:rPr lang="en-US" sz="8000" dirty="0">
                <a:solidFill>
                  <a:schemeClr val="tx1"/>
                </a:solidFill>
                <a:effectLst/>
              </a:rPr>
              <a:t>”</a:t>
            </a:r>
          </a:p>
        </p:txBody>
      </p:sp>
    </p:spTree>
    <p:extLst>
      <p:ext uri="{BB962C8B-B14F-4D97-AF65-F5344CB8AC3E}">
        <p14:creationId xmlns:p14="http://schemas.microsoft.com/office/powerpoint/2010/main" val="196319104"/>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913806" y="2126942"/>
            <a:ext cx="10355327" cy="2511835"/>
          </a:xfrm>
        </p:spPr>
        <p:txBody>
          <a:bodyPr anchor="b"/>
          <a:lstStyle>
            <a:lvl1pPr>
              <a:defRPr sz="3200"/>
            </a:lvl1pPr>
          </a:lstStyle>
          <a:p>
            <a:r>
              <a:rPr lang="en-US"/>
              <a:t>Click to edit Master title style</a:t>
            </a:r>
            <a:endParaRPr lang="en-US" dirty="0"/>
          </a:p>
        </p:txBody>
      </p:sp>
      <p:sp>
        <p:nvSpPr>
          <p:cNvPr id="4" name="Text Placeholder 3"/>
          <p:cNvSpPr>
            <a:spLocks noGrp="1"/>
          </p:cNvSpPr>
          <p:nvPr>
            <p:ph type="body" sz="half" idx="2"/>
          </p:nvPr>
        </p:nvSpPr>
        <p:spPr>
          <a:xfrm>
            <a:off x="913794" y="4650556"/>
            <a:ext cx="10353763" cy="1140644"/>
          </a:xfrm>
        </p:spPr>
        <p:txBody>
          <a:bodyPr anchor="t"/>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48C8A8-7228-4A86-B0B0-2AA2BDF4CE18}" type="datetimeFigureOut">
              <a:rPr lang="en-US" smtClean="0"/>
              <a:t>8/3/2017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2103998563"/>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3 Column">
    <p:spTree>
      <p:nvGrpSpPr>
        <p:cNvPr id="1" name=""/>
        <p:cNvGrpSpPr/>
        <p:nvPr/>
      </p:nvGrpSpPr>
      <p:grpSpPr>
        <a:xfrm>
          <a:off x="0" y="0"/>
          <a:ext cx="0" cy="0"/>
          <a:chOff x="0" y="0"/>
          <a:chExt cx="0" cy="0"/>
        </a:xfrm>
      </p:grpSpPr>
      <p:sp>
        <p:nvSpPr>
          <p:cNvPr id="15" name="Title 1"/>
          <p:cNvSpPr>
            <a:spLocks noGrp="1"/>
          </p:cNvSpPr>
          <p:nvPr>
            <p:ph type="title"/>
          </p:nvPr>
        </p:nvSpPr>
        <p:spPr>
          <a:xfrm>
            <a:off x="913794" y="609600"/>
            <a:ext cx="10353762" cy="1325563"/>
          </a:xfrm>
        </p:spPr>
        <p:txBody>
          <a:bodyPr/>
          <a:lstStyle/>
          <a:p>
            <a:r>
              <a:rPr lang="en-US"/>
              <a:t>Click to edit Master title style</a:t>
            </a:r>
            <a:endParaRPr lang="en-US" dirty="0"/>
          </a:p>
        </p:txBody>
      </p:sp>
      <p:sp>
        <p:nvSpPr>
          <p:cNvPr id="7" name="Text Placeholder 2"/>
          <p:cNvSpPr>
            <a:spLocks noGrp="1"/>
          </p:cNvSpPr>
          <p:nvPr>
            <p:ph type="body" idx="1"/>
          </p:nvPr>
        </p:nvSpPr>
        <p:spPr>
          <a:xfrm>
            <a:off x="913794" y="2088319"/>
            <a:ext cx="3298956" cy="823305"/>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8" name="Text Placeholder 3"/>
          <p:cNvSpPr>
            <a:spLocks noGrp="1"/>
          </p:cNvSpPr>
          <p:nvPr>
            <p:ph type="body" sz="half" idx="15"/>
          </p:nvPr>
        </p:nvSpPr>
        <p:spPr>
          <a:xfrm>
            <a:off x="913794" y="2911624"/>
            <a:ext cx="3298956"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9" name="Text Placeholder 4"/>
          <p:cNvSpPr>
            <a:spLocks noGrp="1"/>
          </p:cNvSpPr>
          <p:nvPr>
            <p:ph type="body" sz="quarter" idx="3"/>
          </p:nvPr>
        </p:nvSpPr>
        <p:spPr>
          <a:xfrm>
            <a:off x="4444878" y="2088320"/>
            <a:ext cx="3298558"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0" name="Text Placeholder 3"/>
          <p:cNvSpPr>
            <a:spLocks noGrp="1"/>
          </p:cNvSpPr>
          <p:nvPr>
            <p:ph type="body" sz="half" idx="16"/>
          </p:nvPr>
        </p:nvSpPr>
        <p:spPr>
          <a:xfrm>
            <a:off x="4444878" y="2911624"/>
            <a:ext cx="329982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11" name="Text Placeholder 4"/>
          <p:cNvSpPr>
            <a:spLocks noGrp="1"/>
          </p:cNvSpPr>
          <p:nvPr>
            <p:ph type="body" sz="quarter" idx="13"/>
          </p:nvPr>
        </p:nvSpPr>
        <p:spPr>
          <a:xfrm>
            <a:off x="7973298" y="2088320"/>
            <a:ext cx="3291211" cy="823304"/>
          </a:xfrm>
        </p:spPr>
        <p:txBody>
          <a:bodyPr anchor="b">
            <a:noAutofit/>
          </a:bodyPr>
          <a:lstStyle>
            <a:lvl1pPr marL="0" indent="0" algn="ctr">
              <a:lnSpc>
                <a:spcPct val="100000"/>
              </a:lnSpc>
              <a:buNone/>
              <a:defRPr sz="24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12" name="Text Placeholder 3"/>
          <p:cNvSpPr>
            <a:spLocks noGrp="1"/>
          </p:cNvSpPr>
          <p:nvPr>
            <p:ph type="body" sz="half" idx="17"/>
          </p:nvPr>
        </p:nvSpPr>
        <p:spPr>
          <a:xfrm>
            <a:off x="7976346" y="2911624"/>
            <a:ext cx="3291211" cy="2879576"/>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348C8A8-7228-4A86-B0B0-2AA2BDF4CE18}" type="datetimeFigureOut">
              <a:rPr lang="en-US" smtClean="0"/>
              <a:t>8/3/2017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289665372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3 Picture Column">
    <p:spTree>
      <p:nvGrpSpPr>
        <p:cNvPr id="1" name=""/>
        <p:cNvGrpSpPr/>
        <p:nvPr/>
      </p:nvGrpSpPr>
      <p:grpSpPr>
        <a:xfrm>
          <a:off x="0" y="0"/>
          <a:ext cx="0" cy="0"/>
          <a:chOff x="0" y="0"/>
          <a:chExt cx="0" cy="0"/>
        </a:xfrm>
      </p:grpSpPr>
      <p:sp>
        <p:nvSpPr>
          <p:cNvPr id="30" name="Title 1"/>
          <p:cNvSpPr>
            <a:spLocks noGrp="1"/>
          </p:cNvSpPr>
          <p:nvPr>
            <p:ph type="title"/>
          </p:nvPr>
        </p:nvSpPr>
        <p:spPr>
          <a:xfrm>
            <a:off x="913795" y="609600"/>
            <a:ext cx="10353762" cy="1325563"/>
          </a:xfrm>
        </p:spPr>
        <p:txBody>
          <a:bodyPr/>
          <a:lstStyle/>
          <a:p>
            <a:r>
              <a:rPr lang="en-US"/>
              <a:t>Click to edit Master title style</a:t>
            </a:r>
            <a:endParaRPr lang="en-US" dirty="0"/>
          </a:p>
        </p:txBody>
      </p:sp>
      <p:sp>
        <p:nvSpPr>
          <p:cNvPr id="19" name="Text Placeholder 2"/>
          <p:cNvSpPr>
            <a:spLocks noGrp="1"/>
          </p:cNvSpPr>
          <p:nvPr>
            <p:ph type="body" idx="1"/>
          </p:nvPr>
        </p:nvSpPr>
        <p:spPr>
          <a:xfrm>
            <a:off x="913795" y="4195899"/>
            <a:ext cx="3298955"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0" name="Picture Placeholder 2"/>
          <p:cNvSpPr>
            <a:spLocks noGrp="1" noChangeAspect="1"/>
          </p:cNvSpPr>
          <p:nvPr>
            <p:ph type="pic" idx="15"/>
          </p:nvPr>
        </p:nvSpPr>
        <p:spPr>
          <a:xfrm>
            <a:off x="1092020" y="2298987"/>
            <a:ext cx="2940050"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1" name="Text Placeholder 3"/>
          <p:cNvSpPr>
            <a:spLocks noGrp="1"/>
          </p:cNvSpPr>
          <p:nvPr>
            <p:ph type="body" sz="half" idx="18"/>
          </p:nvPr>
        </p:nvSpPr>
        <p:spPr>
          <a:xfrm>
            <a:off x="913795" y="4772161"/>
            <a:ext cx="3298955"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2" name="Text Placeholder 4"/>
          <p:cNvSpPr>
            <a:spLocks noGrp="1"/>
          </p:cNvSpPr>
          <p:nvPr>
            <p:ph type="body" sz="quarter" idx="3"/>
          </p:nvPr>
        </p:nvSpPr>
        <p:spPr>
          <a:xfrm>
            <a:off x="4442701" y="4195899"/>
            <a:ext cx="3298983"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3" name="Picture Placeholder 2"/>
          <p:cNvSpPr>
            <a:spLocks noGrp="1" noChangeAspect="1"/>
          </p:cNvSpPr>
          <p:nvPr>
            <p:ph type="pic" idx="21"/>
          </p:nvPr>
        </p:nvSpPr>
        <p:spPr>
          <a:xfrm>
            <a:off x="4568996" y="2298987"/>
            <a:ext cx="2930525"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4" name="Text Placeholder 3"/>
          <p:cNvSpPr>
            <a:spLocks noGrp="1"/>
          </p:cNvSpPr>
          <p:nvPr>
            <p:ph type="body" sz="half" idx="19"/>
          </p:nvPr>
        </p:nvSpPr>
        <p:spPr>
          <a:xfrm>
            <a:off x="4441348" y="4772160"/>
            <a:ext cx="3300336" cy="1019038"/>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25" name="Text Placeholder 4"/>
          <p:cNvSpPr>
            <a:spLocks noGrp="1"/>
          </p:cNvSpPr>
          <p:nvPr>
            <p:ph type="body" sz="quarter" idx="13"/>
          </p:nvPr>
        </p:nvSpPr>
        <p:spPr>
          <a:xfrm>
            <a:off x="7973423" y="4195899"/>
            <a:ext cx="3289900" cy="576262"/>
          </a:xfrm>
        </p:spPr>
        <p:txBody>
          <a:bodyPr anchor="b">
            <a:noAutofit/>
          </a:bodyPr>
          <a:lstStyle>
            <a:lvl1pPr marL="0" indent="0" algn="ctr">
              <a:lnSpc>
                <a:spcPct val="100000"/>
              </a:lnSpc>
              <a:buNone/>
              <a:defRPr sz="20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26" name="Picture Placeholder 2"/>
          <p:cNvSpPr>
            <a:spLocks noGrp="1" noChangeAspect="1"/>
          </p:cNvSpPr>
          <p:nvPr>
            <p:ph type="pic" idx="22"/>
          </p:nvPr>
        </p:nvSpPr>
        <p:spPr>
          <a:xfrm>
            <a:off x="8152803" y="2298987"/>
            <a:ext cx="2932113" cy="1524000"/>
          </a:xfrm>
          <a:prstGeom prst="roundRect">
            <a:avLst>
              <a:gd name="adj" fmla="val 0"/>
            </a:avLst>
          </a:prstGeom>
          <a:noFill/>
          <a:ln w="14605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27" name="Text Placeholder 3"/>
          <p:cNvSpPr>
            <a:spLocks noGrp="1"/>
          </p:cNvSpPr>
          <p:nvPr>
            <p:ph type="body" sz="half" idx="20"/>
          </p:nvPr>
        </p:nvSpPr>
        <p:spPr>
          <a:xfrm>
            <a:off x="7973298" y="4772161"/>
            <a:ext cx="3294258" cy="1019037"/>
          </a:xfrm>
        </p:spPr>
        <p:txBody>
          <a:bodyPr anchor="t">
            <a:normAutofit/>
          </a:bodyPr>
          <a:lstStyle>
            <a:lvl1pPr marL="0" indent="0" algn="ctr">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Edit Master text styles</a:t>
            </a:r>
          </a:p>
        </p:txBody>
      </p:sp>
      <p:sp>
        <p:nvSpPr>
          <p:cNvPr id="3" name="Date Placeholder 2"/>
          <p:cNvSpPr>
            <a:spLocks noGrp="1"/>
          </p:cNvSpPr>
          <p:nvPr>
            <p:ph type="dt" sz="half" idx="10"/>
          </p:nvPr>
        </p:nvSpPr>
        <p:spPr/>
        <p:txBody>
          <a:bodyPr/>
          <a:lstStyle/>
          <a:p>
            <a:fld id="{E348C8A8-7228-4A86-B0B0-2AA2BDF4CE18}" type="datetimeFigureOut">
              <a:rPr lang="en-US" smtClean="0"/>
              <a:t>8/3/2017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372857386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48C8A8-7228-4A86-B0B0-2AA2BDF4CE18}" type="datetimeFigureOut">
              <a:rPr lang="en-US" smtClean="0"/>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1165451387"/>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609599"/>
            <a:ext cx="2542657" cy="5181601"/>
          </a:xfrm>
        </p:spPr>
        <p:txBody>
          <a:bodyPr vert="eaVert"/>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a:xfrm>
            <a:off x="913794" y="609599"/>
            <a:ext cx="7658705" cy="5181601"/>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48C8A8-7228-4A86-B0B0-2AA2BDF4CE18}" type="datetimeFigureOut">
              <a:rPr lang="en-US" smtClean="0"/>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210194829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E348C8A8-7228-4A86-B0B0-2AA2BDF4CE18}" type="datetimeFigureOut">
              <a:rPr lang="en-US" smtClean="0"/>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300035328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29244" y="657226"/>
            <a:ext cx="9733512" cy="2852737"/>
          </a:xfrm>
        </p:spPr>
        <p:txBody>
          <a:bodyPr anchor="b">
            <a:normAutofit/>
          </a:bodyPr>
          <a:lstStyle>
            <a:lvl1pPr>
              <a:defRPr sz="3400"/>
            </a:lvl1pPr>
          </a:lstStyle>
          <a:p>
            <a:r>
              <a:rPr lang="en-US"/>
              <a:t>Click to edit Master title style</a:t>
            </a:r>
            <a:endParaRPr lang="en-US" dirty="0"/>
          </a:p>
        </p:txBody>
      </p:sp>
      <p:sp>
        <p:nvSpPr>
          <p:cNvPr id="3" name="Text Placeholder 2"/>
          <p:cNvSpPr>
            <a:spLocks noGrp="1"/>
          </p:cNvSpPr>
          <p:nvPr>
            <p:ph type="body" idx="1"/>
          </p:nvPr>
        </p:nvSpPr>
        <p:spPr>
          <a:xfrm>
            <a:off x="1229244" y="3602038"/>
            <a:ext cx="9733512" cy="1500187"/>
          </a:xfrm>
        </p:spPr>
        <p:txBody>
          <a:bodyPr/>
          <a:lstStyle>
            <a:lvl1pPr marL="0" indent="0" algn="ctr">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348C8A8-7228-4A86-B0B0-2AA2BDF4CE18}" type="datetimeFigureOut">
              <a:rPr lang="en-US" smtClean="0"/>
              <a:t>8/3/2017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131092837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6321"/>
          </a:xfrm>
        </p:spPr>
        <p:txBody>
          <a:bodyPr/>
          <a:lstStyle/>
          <a:p>
            <a:r>
              <a:rPr lang="en-US"/>
              <a:t>Click to edit Master title style</a:t>
            </a:r>
            <a:endParaRPr lang="en-US" dirty="0"/>
          </a:p>
        </p:txBody>
      </p:sp>
      <p:sp>
        <p:nvSpPr>
          <p:cNvPr id="3" name="Content Placeholder 2"/>
          <p:cNvSpPr>
            <a:spLocks noGrp="1"/>
          </p:cNvSpPr>
          <p:nvPr>
            <p:ph sz="half" idx="1"/>
          </p:nvPr>
        </p:nvSpPr>
        <p:spPr>
          <a:xfrm>
            <a:off x="913795" y="2088319"/>
            <a:ext cx="510600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173403" y="2088319"/>
            <a:ext cx="5094154" cy="370288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E348C8A8-7228-4A86-B0B0-2AA2BDF4CE18}" type="datetimeFigureOut">
              <a:rPr lang="en-US" smtClean="0"/>
              <a:t>8/3/2017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92664681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1325563"/>
          </a:xfrm>
        </p:spPr>
        <p:txBody>
          <a:bodyPr/>
          <a:lstStyle/>
          <a:p>
            <a:r>
              <a:rPr lang="en-US"/>
              <a:t>Click to edit Master title style</a:t>
            </a:r>
            <a:endParaRPr lang="en-US" dirty="0"/>
          </a:p>
        </p:txBody>
      </p:sp>
      <p:sp>
        <p:nvSpPr>
          <p:cNvPr id="3" name="Text Placeholder 2"/>
          <p:cNvSpPr>
            <a:spLocks noGrp="1"/>
          </p:cNvSpPr>
          <p:nvPr>
            <p:ph type="body" idx="1"/>
          </p:nvPr>
        </p:nvSpPr>
        <p:spPr>
          <a:xfrm>
            <a:off x="1141804" y="2088320"/>
            <a:ext cx="4879199"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p:cNvSpPr>
            <a:spLocks noGrp="1"/>
          </p:cNvSpPr>
          <p:nvPr>
            <p:ph sz="half" idx="2"/>
          </p:nvPr>
        </p:nvSpPr>
        <p:spPr>
          <a:xfrm>
            <a:off x="913795" y="2912232"/>
            <a:ext cx="5107208"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402003" y="2088320"/>
            <a:ext cx="4865554" cy="823912"/>
          </a:xfrm>
        </p:spPr>
        <p:txBody>
          <a:bodyPr anchor="b"/>
          <a:lstStyle>
            <a:lvl1pPr marL="0" indent="0">
              <a:lnSpc>
                <a:spcPct val="100000"/>
              </a:lnSpc>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p:cNvSpPr>
            <a:spLocks noGrp="1"/>
          </p:cNvSpPr>
          <p:nvPr>
            <p:ph sz="quarter" idx="4"/>
          </p:nvPr>
        </p:nvSpPr>
        <p:spPr>
          <a:xfrm>
            <a:off x="6172200" y="2912232"/>
            <a:ext cx="5095357" cy="287896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E348C8A8-7228-4A86-B0B0-2AA2BDF4CE18}" type="datetimeFigureOut">
              <a:rPr lang="en-US" smtClean="0"/>
              <a:t>8/3/2017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795227091"/>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E348C8A8-7228-4A86-B0B0-2AA2BDF4CE18}" type="datetimeFigureOut">
              <a:rPr lang="en-US" smtClean="0"/>
              <a:t>8/3/2017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187333053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348C8A8-7228-4A86-B0B0-2AA2BDF4CE18}" type="datetimeFigureOut">
              <a:rPr lang="en-US" smtClean="0"/>
              <a:t>8/3/2017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1197835867"/>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8" y="609600"/>
            <a:ext cx="3932237" cy="2362200"/>
          </a:xfrm>
        </p:spPr>
        <p:txBody>
          <a:bodyPr anchor="b">
            <a:normAutofit/>
          </a:bodyPr>
          <a:lstStyle>
            <a:lvl1pPr>
              <a:defRPr sz="2800"/>
            </a:lvl1pPr>
          </a:lstStyle>
          <a:p>
            <a:r>
              <a:rPr lang="en-US"/>
              <a:t>Click to edit Master title style</a:t>
            </a:r>
            <a:endParaRPr lang="en-US" dirty="0"/>
          </a:p>
        </p:txBody>
      </p:sp>
      <p:sp>
        <p:nvSpPr>
          <p:cNvPr id="3" name="Content Placeholder 2"/>
          <p:cNvSpPr>
            <a:spLocks noGrp="1"/>
          </p:cNvSpPr>
          <p:nvPr>
            <p:ph idx="1"/>
          </p:nvPr>
        </p:nvSpPr>
        <p:spPr>
          <a:xfrm>
            <a:off x="5078064" y="609600"/>
            <a:ext cx="6189492" cy="5181600"/>
          </a:xfrm>
        </p:spPr>
        <p:txBody>
          <a:bodyPr anchor="ct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17228" y="2971800"/>
            <a:ext cx="3932237" cy="2819399"/>
          </a:xfrm>
        </p:spPr>
        <p:txBody>
          <a:bodyPr/>
          <a:lstStyle>
            <a:lvl1pPr marL="0" indent="0" algn="ctr">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48C8A8-7228-4A86-B0B0-2AA2BDF4CE18}" type="datetimeFigureOut">
              <a:rPr lang="en-US" smtClean="0"/>
              <a:t>8/3/2017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209772867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7227" y="609600"/>
            <a:ext cx="5929773" cy="2362200"/>
          </a:xfrm>
        </p:spPr>
        <p:txBody>
          <a:bodyPr anchor="b">
            <a:normAutofit/>
          </a:bodyPr>
          <a:lstStyle>
            <a:lvl1pPr>
              <a:defRPr sz="3200"/>
            </a:lvl1pPr>
          </a:lstStyle>
          <a:p>
            <a:r>
              <a:rPr lang="en-US"/>
              <a:t>Click to edit Master title style</a:t>
            </a:r>
            <a:endParaRPr lang="en-US" dirty="0"/>
          </a:p>
        </p:txBody>
      </p:sp>
      <p:sp>
        <p:nvSpPr>
          <p:cNvPr id="3" name="Picture Placeholder 2"/>
          <p:cNvSpPr>
            <a:spLocks noGrp="1" noChangeAspect="1"/>
          </p:cNvSpPr>
          <p:nvPr>
            <p:ph type="pic" idx="1"/>
          </p:nvPr>
        </p:nvSpPr>
        <p:spPr>
          <a:xfrm>
            <a:off x="7424804" y="758881"/>
            <a:ext cx="3255356" cy="4883038"/>
          </a:xfrm>
          <a:noFill/>
          <a:ln w="1905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endParaRPr lang="en-US" dirty="0"/>
          </a:p>
        </p:txBody>
      </p:sp>
      <p:sp>
        <p:nvSpPr>
          <p:cNvPr id="4" name="Text Placeholder 3"/>
          <p:cNvSpPr>
            <a:spLocks noGrp="1"/>
          </p:cNvSpPr>
          <p:nvPr>
            <p:ph type="body" sz="half" idx="2"/>
          </p:nvPr>
        </p:nvSpPr>
        <p:spPr>
          <a:xfrm>
            <a:off x="913794" y="2971800"/>
            <a:ext cx="5934950" cy="2819400"/>
          </a:xfrm>
        </p:spPr>
        <p:txBody>
          <a:bodyPr>
            <a:normAutofit/>
          </a:bodyPr>
          <a:lstStyle>
            <a:lvl1pPr marL="0" indent="0" algn="ctr">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E348C8A8-7228-4A86-B0B0-2AA2BDF4CE18}" type="datetimeFigureOut">
              <a:rPr lang="en-US" smtClean="0"/>
              <a:t>8/3/2017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994B30E-3864-4A48-9CE7-3A858B7C6BE4}" type="slidenum">
              <a:rPr lang="en-US" smtClean="0"/>
              <a:t>‹#›</a:t>
            </a:fld>
            <a:endParaRPr lang="en-US"/>
          </a:p>
        </p:txBody>
      </p:sp>
    </p:spTree>
    <p:extLst>
      <p:ext uri="{BB962C8B-B14F-4D97-AF65-F5344CB8AC3E}">
        <p14:creationId xmlns:p14="http://schemas.microsoft.com/office/powerpoint/2010/main" val="6569221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3795" y="609600"/>
            <a:ext cx="10353761" cy="1326321"/>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13795" y="2096064"/>
            <a:ext cx="10353762" cy="3695136"/>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7678736" y="5883275"/>
            <a:ext cx="2743200"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E348C8A8-7228-4A86-B0B0-2AA2BDF4CE18}" type="datetimeFigureOut">
              <a:rPr lang="en-US" smtClean="0"/>
              <a:t>8/3/2017</a:t>
            </a:fld>
            <a:endParaRPr lang="en-US"/>
          </a:p>
        </p:txBody>
      </p:sp>
      <p:sp>
        <p:nvSpPr>
          <p:cNvPr id="5" name="Footer Placeholder 4"/>
          <p:cNvSpPr>
            <a:spLocks noGrp="1"/>
          </p:cNvSpPr>
          <p:nvPr>
            <p:ph type="ftr" sz="quarter" idx="3"/>
          </p:nvPr>
        </p:nvSpPr>
        <p:spPr>
          <a:xfrm>
            <a:off x="913794" y="5883275"/>
            <a:ext cx="6672865" cy="365125"/>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14011" y="5883275"/>
            <a:ext cx="753545" cy="365125"/>
          </a:xfrm>
          <a:prstGeom prst="rect">
            <a:avLst/>
          </a:prstGeom>
        </p:spPr>
        <p:txBody>
          <a:bodyPr vert="horz" lIns="91440" tIns="45720" rIns="91440" bIns="45720" rtlCol="0" anchor="ctr"/>
          <a:lstStyle>
            <a:lvl1pPr algn="r">
              <a:defRPr sz="1000">
                <a:solidFill>
                  <a:schemeClr val="tx1">
                    <a:tint val="75000"/>
                  </a:schemeClr>
                </a:solidFill>
              </a:defRPr>
            </a:lvl1pPr>
          </a:lstStyle>
          <a:p>
            <a:fld id="{5994B30E-3864-4A48-9CE7-3A858B7C6BE4}" type="slidenum">
              <a:rPr lang="en-US" smtClean="0"/>
              <a:t>‹#›</a:t>
            </a:fld>
            <a:endParaRPr lang="en-US"/>
          </a:p>
        </p:txBody>
      </p:sp>
    </p:spTree>
    <p:extLst>
      <p:ext uri="{BB962C8B-B14F-4D97-AF65-F5344CB8AC3E}">
        <p14:creationId xmlns:p14="http://schemas.microsoft.com/office/powerpoint/2010/main" val="2291025240"/>
      </p:ext>
    </p:extLst>
  </p:cSld>
  <p:clrMap bg1="dk1" tx1="lt1" bg2="dk2" tx2="lt2" accent1="accent1" accent2="accent2" accent3="accent3" accent4="accent4" accent5="accent5" accent6="accent6" hlink="hlink" folHlink="folHlink"/>
  <p:sldLayoutIdLst>
    <p:sldLayoutId id="2147483679" r:id="rId1"/>
    <p:sldLayoutId id="2147483680" r:id="rId2"/>
    <p:sldLayoutId id="2147483681" r:id="rId3"/>
    <p:sldLayoutId id="2147483682" r:id="rId4"/>
    <p:sldLayoutId id="2147483683" r:id="rId5"/>
    <p:sldLayoutId id="2147483684" r:id="rId6"/>
    <p:sldLayoutId id="2147483685" r:id="rId7"/>
    <p:sldLayoutId id="2147483686" r:id="rId8"/>
    <p:sldLayoutId id="2147483687" r:id="rId9"/>
    <p:sldLayoutId id="2147483688" r:id="rId10"/>
    <p:sldLayoutId id="2147483689" r:id="rId11"/>
    <p:sldLayoutId id="2147483690" r:id="rId12"/>
    <p:sldLayoutId id="2147483691" r:id="rId13"/>
    <p:sldLayoutId id="2147483692" r:id="rId14"/>
    <p:sldLayoutId id="2147483693" r:id="rId15"/>
    <p:sldLayoutId id="2147483694" r:id="rId16"/>
    <p:sldLayoutId id="2147483695" r:id="rId17"/>
  </p:sldLayoutIdLst>
  <p:txStyles>
    <p:titleStyle>
      <a:lvl1pPr algn="ctr" defTabSz="914400" rtl="0" eaLnBrk="1" latinLnBrk="0" hangingPunct="1">
        <a:lnSpc>
          <a:spcPct val="90000"/>
        </a:lnSpc>
        <a:spcBef>
          <a:spcPct val="0"/>
        </a:spcBef>
        <a:buNone/>
        <a:defRPr sz="3400" b="1" i="0" kern="1200" cap="all">
          <a:solidFill>
            <a:schemeClr val="tx1"/>
          </a:solidFill>
          <a:effectLst>
            <a:outerShdw blurRad="50800" dist="63500" dir="2700000" algn="tl" rotWithShape="0">
              <a:srgbClr val="000000">
                <a:alpha val="48000"/>
              </a:srgbClr>
            </a:outerShdw>
          </a:effectLst>
          <a:latin typeface="+mj-lt"/>
          <a:ea typeface="+mj-ea"/>
          <a:cs typeface="+mj-cs"/>
        </a:defRPr>
      </a:lvl1pPr>
    </p:titleStyle>
    <p:body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10.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notesSlide" Target="../notesSlides/notesSlide10.xml"/><Relationship Id="rId1" Type="http://schemas.openxmlformats.org/officeDocument/2006/relationships/slideLayout" Target="../slideLayouts/slideLayout4.xml"/><Relationship Id="rId4" Type="http://schemas.openxmlformats.org/officeDocument/2006/relationships/image" Target="../media/image13.jpeg"/></Relationships>
</file>

<file path=ppt/slides/_rels/slide100.xml.rels><?xml version="1.0" encoding="UTF-8" standalone="yes"?>
<Relationships xmlns="http://schemas.openxmlformats.org/package/2006/relationships"><Relationship Id="rId3" Type="http://schemas.openxmlformats.org/officeDocument/2006/relationships/image" Target="../media/image102.jpg"/><Relationship Id="rId2" Type="http://schemas.openxmlformats.org/officeDocument/2006/relationships/notesSlide" Target="../notesSlides/notesSlide100.xml"/><Relationship Id="rId1" Type="http://schemas.openxmlformats.org/officeDocument/2006/relationships/slideLayout" Target="../slideLayouts/slideLayout2.xml"/></Relationships>
</file>

<file path=ppt/slides/_rels/slide101.xml.rels><?xml version="1.0" encoding="UTF-8" standalone="yes"?>
<Relationships xmlns="http://schemas.openxmlformats.org/package/2006/relationships"><Relationship Id="rId3" Type="http://schemas.openxmlformats.org/officeDocument/2006/relationships/image" Target="../media/image103.jpg"/><Relationship Id="rId2" Type="http://schemas.openxmlformats.org/officeDocument/2006/relationships/notesSlide" Target="../notesSlides/notesSlide101.xml"/><Relationship Id="rId1" Type="http://schemas.openxmlformats.org/officeDocument/2006/relationships/slideLayout" Target="../slideLayouts/slideLayout4.xml"/><Relationship Id="rId4" Type="http://schemas.openxmlformats.org/officeDocument/2006/relationships/image" Target="../media/image104.jpeg"/></Relationships>
</file>

<file path=ppt/slides/_rels/slide102.xml.rels><?xml version="1.0" encoding="UTF-8" standalone="yes"?>
<Relationships xmlns="http://schemas.openxmlformats.org/package/2006/relationships"><Relationship Id="rId3" Type="http://schemas.openxmlformats.org/officeDocument/2006/relationships/image" Target="../media/image105.jpeg"/><Relationship Id="rId2" Type="http://schemas.openxmlformats.org/officeDocument/2006/relationships/notesSlide" Target="../notesSlides/notesSlide102.xml"/><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3" Type="http://schemas.openxmlformats.org/officeDocument/2006/relationships/image" Target="../media/image14.jp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5.gif"/><Relationship Id="rId2" Type="http://schemas.openxmlformats.org/officeDocument/2006/relationships/notesSlide" Target="../notesSlides/notesSlide12.xml"/><Relationship Id="rId1" Type="http://schemas.openxmlformats.org/officeDocument/2006/relationships/slideLayout" Target="../slideLayouts/slideLayout4.xml"/><Relationship Id="rId5" Type="http://schemas.openxmlformats.org/officeDocument/2006/relationships/image" Target="../media/image17.jpeg"/><Relationship Id="rId4" Type="http://schemas.openxmlformats.org/officeDocument/2006/relationships/image" Target="../media/image16.jpg"/></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4.xml"/><Relationship Id="rId1" Type="http://schemas.openxmlformats.org/officeDocument/2006/relationships/slideLayout" Target="../slideLayouts/slideLayout4.xml"/><Relationship Id="rId4" Type="http://schemas.openxmlformats.org/officeDocument/2006/relationships/image" Target="../media/image19.jpeg"/></Relationships>
</file>

<file path=ppt/slides/_rels/slide15.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5.xml"/><Relationship Id="rId1" Type="http://schemas.openxmlformats.org/officeDocument/2006/relationships/slideLayout" Target="../slideLayouts/slideLayout4.xml"/><Relationship Id="rId4" Type="http://schemas.openxmlformats.org/officeDocument/2006/relationships/image" Target="../media/image21.jpeg"/></Relationships>
</file>

<file path=ppt/slides/_rels/slide16.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6.xml"/><Relationship Id="rId1" Type="http://schemas.openxmlformats.org/officeDocument/2006/relationships/slideLayout" Target="../slideLayouts/slideLayout4.xml"/><Relationship Id="rId4" Type="http://schemas.openxmlformats.org/officeDocument/2006/relationships/image" Target="../media/image23.jpg"/></Relationships>
</file>

<file path=ppt/slides/_rels/slide17.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9.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0.jpg"/><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32.jp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3" Type="http://schemas.openxmlformats.org/officeDocument/2006/relationships/image" Target="../media/image33.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34.jpg"/><Relationship Id="rId2" Type="http://schemas.openxmlformats.org/officeDocument/2006/relationships/notesSlide" Target="../notesSlides/notesSlide29.xml"/><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notesSlide" Target="../notesSlides/notesSlide3.xml"/><Relationship Id="rId1" Type="http://schemas.openxmlformats.org/officeDocument/2006/relationships/slideLayout" Target="../slideLayouts/slideLayout4.xml"/><Relationship Id="rId4" Type="http://schemas.openxmlformats.org/officeDocument/2006/relationships/image" Target="../media/image4.jpg"/></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30.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34.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notesSlide" Target="../notesSlides/notesSlide35.xml"/><Relationship Id="rId1" Type="http://schemas.openxmlformats.org/officeDocument/2006/relationships/slideLayout" Target="../slideLayouts/slideLayout4.xml"/><Relationship Id="rId4" Type="http://schemas.openxmlformats.org/officeDocument/2006/relationships/image" Target="../media/image37.png"/></Relationships>
</file>

<file path=ppt/slides/_rels/slide36.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notesSlide" Target="../notesSlides/notesSlide36.xml"/><Relationship Id="rId1" Type="http://schemas.openxmlformats.org/officeDocument/2006/relationships/slideLayout" Target="../slideLayouts/slideLayout4.xml"/><Relationship Id="rId4" Type="http://schemas.openxmlformats.org/officeDocument/2006/relationships/image" Target="../media/image39.jpg"/></Relationships>
</file>

<file path=ppt/slides/_rels/slide37.xml.rels><?xml version="1.0" encoding="UTF-8" standalone="yes"?>
<Relationships xmlns="http://schemas.openxmlformats.org/package/2006/relationships"><Relationship Id="rId3" Type="http://schemas.openxmlformats.org/officeDocument/2006/relationships/image" Target="../media/image40.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42.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2" Type="http://schemas.openxmlformats.org/officeDocument/2006/relationships/notesSlide" Target="../notesSlides/notesSlide40.xml"/><Relationship Id="rId1" Type="http://schemas.openxmlformats.org/officeDocument/2006/relationships/slideLayout" Target="../slideLayouts/slideLayout6.xml"/></Relationships>
</file>

<file path=ppt/slides/_rels/slide41.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43.xml"/><Relationship Id="rId1" Type="http://schemas.openxmlformats.org/officeDocument/2006/relationships/slideLayout" Target="../slideLayouts/slideLayout4.xml"/><Relationship Id="rId4" Type="http://schemas.openxmlformats.org/officeDocument/2006/relationships/image" Target="../media/image46.jpg"/></Relationships>
</file>

<file path=ppt/slides/_rels/slide44.xml.rels><?xml version="1.0" encoding="UTF-8" standalone="yes"?>
<Relationships xmlns="http://schemas.openxmlformats.org/package/2006/relationships"><Relationship Id="rId2" Type="http://schemas.openxmlformats.org/officeDocument/2006/relationships/notesSlide" Target="../notesSlides/notesSlide44.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notesSlide" Target="../notesSlides/notesSlide46.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4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5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54.jpe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57.jpg"/><Relationship Id="rId2" Type="http://schemas.openxmlformats.org/officeDocument/2006/relationships/notesSlide" Target="../notesSlides/notesSlide57.xml"/><Relationship Id="rId1" Type="http://schemas.openxmlformats.org/officeDocument/2006/relationships/slideLayout" Target="../slideLayouts/slideLayout4.xml"/><Relationship Id="rId4" Type="http://schemas.openxmlformats.org/officeDocument/2006/relationships/image" Target="../media/image58.jpg"/></Relationships>
</file>

<file path=ppt/slides/_rels/slide58.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8.xml"/><Relationship Id="rId1" Type="http://schemas.openxmlformats.org/officeDocument/2006/relationships/slideLayout" Target="../slideLayouts/slideLayout4.xml"/><Relationship Id="rId4" Type="http://schemas.openxmlformats.org/officeDocument/2006/relationships/image" Target="../media/image60.jpg"/></Relationships>
</file>

<file path=ppt/slides/_rels/slide59.xml.rels><?xml version="1.0" encoding="UTF-8" standalone="yes"?>
<Relationships xmlns="http://schemas.openxmlformats.org/package/2006/relationships"><Relationship Id="rId3" Type="http://schemas.openxmlformats.org/officeDocument/2006/relationships/image" Target="../media/image61.jpg"/><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7.jpg"/><Relationship Id="rId2" Type="http://schemas.openxmlformats.org/officeDocument/2006/relationships/notesSlide" Target="../notesSlides/notesSlide6.xml"/><Relationship Id="rId1" Type="http://schemas.openxmlformats.org/officeDocument/2006/relationships/slideLayout" Target="../slideLayouts/slideLayout4.xml"/><Relationship Id="rId4" Type="http://schemas.openxmlformats.org/officeDocument/2006/relationships/image" Target="../media/image8.jpg"/></Relationships>
</file>

<file path=ppt/slides/_rels/slide60.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60.xml"/><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3.xml"/><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3" Type="http://schemas.openxmlformats.org/officeDocument/2006/relationships/image" Target="../media/image67.jpg"/><Relationship Id="rId2" Type="http://schemas.openxmlformats.org/officeDocument/2006/relationships/notesSlide" Target="../notesSlides/notesSlide65.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8.jp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67.xml"/><Relationship Id="rId1" Type="http://schemas.openxmlformats.org/officeDocument/2006/relationships/slideLayout" Target="../slideLayouts/slideLayout6.xml"/></Relationships>
</file>

<file path=ppt/slides/_rels/slide68.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70.xml"/><Relationship Id="rId1" Type="http://schemas.openxmlformats.org/officeDocument/2006/relationships/slideLayout" Target="../slideLayouts/slideLayout4.xml"/><Relationship Id="rId4" Type="http://schemas.openxmlformats.org/officeDocument/2006/relationships/image" Target="../media/image72.jpg"/></Relationships>
</file>

<file path=ppt/slides/_rels/slide7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71.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72.xml"/><Relationship Id="rId1" Type="http://schemas.openxmlformats.org/officeDocument/2006/relationships/slideLayout" Target="../slideLayouts/slideLayout4.xml"/><Relationship Id="rId4" Type="http://schemas.openxmlformats.org/officeDocument/2006/relationships/image" Target="../media/image75.jpeg"/></Relationships>
</file>

<file path=ppt/slides/_rels/slide73.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74.xml"/><Relationship Id="rId1" Type="http://schemas.openxmlformats.org/officeDocument/2006/relationships/slideLayout" Target="../slideLayouts/slideLayout4.xml"/><Relationship Id="rId4" Type="http://schemas.openxmlformats.org/officeDocument/2006/relationships/image" Target="../media/image77.jpg"/></Relationships>
</file>

<file path=ppt/slides/_rels/slide75.xml.rels><?xml version="1.0" encoding="UTF-8" standalone="yes"?>
<Relationships xmlns="http://schemas.openxmlformats.org/package/2006/relationships"><Relationship Id="rId2" Type="http://schemas.openxmlformats.org/officeDocument/2006/relationships/notesSlide" Target="../notesSlides/notesSlide75.xml"/><Relationship Id="rId1" Type="http://schemas.openxmlformats.org/officeDocument/2006/relationships/slideLayout" Target="../slideLayouts/slideLayout6.xml"/></Relationships>
</file>

<file path=ppt/slides/_rels/slide76.xml.rels><?xml version="1.0" encoding="UTF-8" standalone="yes"?>
<Relationships xmlns="http://schemas.openxmlformats.org/package/2006/relationships"><Relationship Id="rId3" Type="http://schemas.openxmlformats.org/officeDocument/2006/relationships/image" Target="../media/image78.jpg"/><Relationship Id="rId2" Type="http://schemas.openxmlformats.org/officeDocument/2006/relationships/notesSlide" Target="../notesSlides/notesSlide76.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77.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3" Type="http://schemas.openxmlformats.org/officeDocument/2006/relationships/image" Target="../media/image80.jpg"/><Relationship Id="rId2" Type="http://schemas.openxmlformats.org/officeDocument/2006/relationships/notesSlide" Target="../notesSlides/notesSlide78.xml"/><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79.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80.xml.rels><?xml version="1.0" encoding="UTF-8" standalone="yes"?>
<Relationships xmlns="http://schemas.openxmlformats.org/package/2006/relationships"><Relationship Id="rId3" Type="http://schemas.openxmlformats.org/officeDocument/2006/relationships/image" Target="../media/image81.jpg"/><Relationship Id="rId2" Type="http://schemas.openxmlformats.org/officeDocument/2006/relationships/notesSlide" Target="../notesSlides/notesSlide80.xml"/><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notesSlide" Target="../notesSlides/notesSlide81.xml"/><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82.png"/><Relationship Id="rId2" Type="http://schemas.openxmlformats.org/officeDocument/2006/relationships/notesSlide" Target="../notesSlides/notesSlide82.xml"/><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3" Type="http://schemas.openxmlformats.org/officeDocument/2006/relationships/image" Target="../media/image83.jpg"/><Relationship Id="rId2" Type="http://schemas.openxmlformats.org/officeDocument/2006/relationships/notesSlide" Target="../notesSlides/notesSlide83.xml"/><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image" Target="../media/image84.jpeg"/><Relationship Id="rId2" Type="http://schemas.openxmlformats.org/officeDocument/2006/relationships/notesSlide" Target="../notesSlides/notesSlide84.xml"/><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3" Type="http://schemas.openxmlformats.org/officeDocument/2006/relationships/image" Target="../media/image85.jpg"/><Relationship Id="rId2" Type="http://schemas.openxmlformats.org/officeDocument/2006/relationships/notesSlide" Target="../notesSlides/notesSlide85.xml"/><Relationship Id="rId1" Type="http://schemas.openxmlformats.org/officeDocument/2006/relationships/slideLayout" Target="../slideLayouts/slideLayout4.xml"/><Relationship Id="rId4" Type="http://schemas.openxmlformats.org/officeDocument/2006/relationships/image" Target="../media/image86.jpg"/></Relationships>
</file>

<file path=ppt/slides/_rels/slide86.xml.rels><?xml version="1.0" encoding="UTF-8" standalone="yes"?>
<Relationships xmlns="http://schemas.openxmlformats.org/package/2006/relationships"><Relationship Id="rId3" Type="http://schemas.openxmlformats.org/officeDocument/2006/relationships/image" Target="../media/image87.jpg"/><Relationship Id="rId2" Type="http://schemas.openxmlformats.org/officeDocument/2006/relationships/notesSlide" Target="../notesSlides/notesSlide86.xml"/><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3" Type="http://schemas.openxmlformats.org/officeDocument/2006/relationships/image" Target="../media/image88.jpg"/><Relationship Id="rId2" Type="http://schemas.openxmlformats.org/officeDocument/2006/relationships/notesSlide" Target="../notesSlides/notesSlide87.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88.xml"/><Relationship Id="rId1" Type="http://schemas.openxmlformats.org/officeDocument/2006/relationships/slideLayout" Target="../slideLayouts/slideLayout4.xml"/><Relationship Id="rId4" Type="http://schemas.openxmlformats.org/officeDocument/2006/relationships/image" Target="../media/image89.jpg"/></Relationships>
</file>

<file path=ppt/slides/_rels/slide89.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89.xml"/><Relationship Id="rId1" Type="http://schemas.openxmlformats.org/officeDocument/2006/relationships/slideLayout" Target="../slideLayouts/slideLayout4.xml"/><Relationship Id="rId4" Type="http://schemas.openxmlformats.org/officeDocument/2006/relationships/image" Target="../media/image91.jpg"/></Relationships>
</file>

<file path=ppt/slides/_rels/slide9.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2" Type="http://schemas.openxmlformats.org/officeDocument/2006/relationships/notesSlide" Target="../notesSlides/notesSlide90.xml"/><Relationship Id="rId1" Type="http://schemas.openxmlformats.org/officeDocument/2006/relationships/slideLayout" Target="../slideLayouts/slideLayout6.xml"/></Relationships>
</file>

<file path=ppt/slides/_rels/slide91.xml.rels><?xml version="1.0" encoding="UTF-8" standalone="yes"?>
<Relationships xmlns="http://schemas.openxmlformats.org/package/2006/relationships"><Relationship Id="rId3" Type="http://schemas.openxmlformats.org/officeDocument/2006/relationships/image" Target="../media/image92.jpg"/><Relationship Id="rId2" Type="http://schemas.openxmlformats.org/officeDocument/2006/relationships/notesSlide" Target="../notesSlides/notesSlide91.xml"/><Relationship Id="rId1" Type="http://schemas.openxmlformats.org/officeDocument/2006/relationships/slideLayout" Target="../slideLayouts/slideLayout4.xml"/><Relationship Id="rId4" Type="http://schemas.openxmlformats.org/officeDocument/2006/relationships/image" Target="../media/image93.jpg"/></Relationships>
</file>

<file path=ppt/slides/_rels/slide92.xml.rels><?xml version="1.0" encoding="UTF-8" standalone="yes"?>
<Relationships xmlns="http://schemas.openxmlformats.org/package/2006/relationships"><Relationship Id="rId3" Type="http://schemas.openxmlformats.org/officeDocument/2006/relationships/image" Target="../media/image94.jpg"/><Relationship Id="rId2" Type="http://schemas.openxmlformats.org/officeDocument/2006/relationships/notesSlide" Target="../notesSlides/notesSlide92.xml"/><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3" Type="http://schemas.openxmlformats.org/officeDocument/2006/relationships/image" Target="../media/image95.jpg"/><Relationship Id="rId2" Type="http://schemas.openxmlformats.org/officeDocument/2006/relationships/notesSlide" Target="../notesSlides/notesSlide93.xml"/><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3" Type="http://schemas.openxmlformats.org/officeDocument/2006/relationships/image" Target="../media/image96.jpg"/><Relationship Id="rId2" Type="http://schemas.openxmlformats.org/officeDocument/2006/relationships/notesSlide" Target="../notesSlides/notesSlide94.xml"/><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3" Type="http://schemas.openxmlformats.org/officeDocument/2006/relationships/image" Target="../media/image97.jpeg"/><Relationship Id="rId2" Type="http://schemas.openxmlformats.org/officeDocument/2006/relationships/notesSlide" Target="../notesSlides/notesSlide95.xml"/><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2" Type="http://schemas.openxmlformats.org/officeDocument/2006/relationships/notesSlide" Target="../notesSlides/notesSlide96.xml"/><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3" Type="http://schemas.openxmlformats.org/officeDocument/2006/relationships/image" Target="../media/image98.jpg"/><Relationship Id="rId2" Type="http://schemas.openxmlformats.org/officeDocument/2006/relationships/notesSlide" Target="../notesSlides/notesSlide97.xml"/><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98.xml"/><Relationship Id="rId1" Type="http://schemas.openxmlformats.org/officeDocument/2006/relationships/slideLayout" Target="../slideLayouts/slideLayout4.xml"/><Relationship Id="rId4" Type="http://schemas.openxmlformats.org/officeDocument/2006/relationships/image" Target="../media/image99.jpg"/></Relationships>
</file>

<file path=ppt/slides/_rels/slide99.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99.xml"/><Relationship Id="rId1" Type="http://schemas.openxmlformats.org/officeDocument/2006/relationships/slideLayout" Target="../slideLayouts/slideLayout4.xml"/><Relationship Id="rId4" Type="http://schemas.openxmlformats.org/officeDocument/2006/relationships/image" Target="../media/image101.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62000" y="2302782"/>
            <a:ext cx="10515600" cy="1325563"/>
          </a:xfrm>
        </p:spPr>
        <p:txBody>
          <a:bodyPr/>
          <a:lstStyle/>
          <a:p>
            <a:pPr algn="ctr"/>
            <a:r>
              <a:rPr lang="en-US" dirty="0"/>
              <a:t>Carnegie Libraries </a:t>
            </a:r>
          </a:p>
        </p:txBody>
      </p:sp>
    </p:spTree>
    <p:extLst>
      <p:ext uri="{BB962C8B-B14F-4D97-AF65-F5344CB8AC3E}">
        <p14:creationId xmlns:p14="http://schemas.microsoft.com/office/powerpoint/2010/main" val="851336317"/>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7667" y="431578"/>
            <a:ext cx="6216230" cy="693679"/>
          </a:xfrm>
        </p:spPr>
        <p:txBody>
          <a:bodyPr/>
          <a:lstStyle/>
          <a:p>
            <a:pPr algn="ctr"/>
            <a:r>
              <a:rPr lang="en-US" dirty="0"/>
              <a:t>Carnegie’s Family</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677460" y="1275929"/>
            <a:ext cx="4249813" cy="5044115"/>
          </a:xfrm>
        </p:spPr>
      </p:pic>
      <p:pic>
        <p:nvPicPr>
          <p:cNvPr id="8" name="Content Placeholder 7"/>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7638474" y="314036"/>
            <a:ext cx="2675503" cy="6006008"/>
          </a:xfrm>
        </p:spPr>
      </p:pic>
    </p:spTree>
    <p:extLst>
      <p:ext uri="{BB962C8B-B14F-4D97-AF65-F5344CB8AC3E}">
        <p14:creationId xmlns:p14="http://schemas.microsoft.com/office/powerpoint/2010/main" val="2677343471"/>
      </p:ext>
    </p:extLst>
  </p:cSld>
  <p:clrMapOvr>
    <a:masterClrMapping/>
  </p:clrMapOvr>
  <p:timing>
    <p:tnLst>
      <p:par>
        <p:cTn id="1" dur="indefinite" restart="never" nodeType="tmRoot"/>
      </p:par>
    </p:tnLst>
  </p:timing>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917" y="210106"/>
            <a:ext cx="10353761" cy="677662"/>
          </a:xfrm>
        </p:spPr>
        <p:txBody>
          <a:bodyPr/>
          <a:lstStyle/>
          <a:p>
            <a:pPr algn="ctr"/>
            <a:r>
              <a:rPr lang="en-US" dirty="0"/>
              <a:t>Architectural Influence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92785" y="954432"/>
            <a:ext cx="7976778" cy="5657001"/>
          </a:xfrm>
        </p:spPr>
      </p:pic>
    </p:spTree>
    <p:extLst>
      <p:ext uri="{BB962C8B-B14F-4D97-AF65-F5344CB8AC3E}">
        <p14:creationId xmlns:p14="http://schemas.microsoft.com/office/powerpoint/2010/main" val="3173890946"/>
      </p:ext>
    </p:extLst>
  </p:cSld>
  <p:clrMapOvr>
    <a:masterClrMapping/>
  </p:clrMapOvr>
  <p:timing>
    <p:tnLst>
      <p:par>
        <p:cTn id="1" dur="indefinite" restart="never" nodeType="tmRoot"/>
      </p:par>
    </p:tnLst>
  </p:timing>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6" y="268077"/>
            <a:ext cx="10353761" cy="624289"/>
          </a:xfrm>
        </p:spPr>
        <p:txBody>
          <a:bodyPr/>
          <a:lstStyle/>
          <a:p>
            <a:r>
              <a:rPr lang="en-US" dirty="0" smtClean="0"/>
              <a:t>Inspiring additional philanthropy</a:t>
            </a:r>
            <a:endParaRPr lang="en-US"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913796" y="1046605"/>
            <a:ext cx="5157170" cy="4744597"/>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13709" y="1037354"/>
            <a:ext cx="4753848" cy="4753848"/>
          </a:xfrm>
        </p:spPr>
      </p:pic>
    </p:spTree>
    <p:extLst>
      <p:ext uri="{BB962C8B-B14F-4D97-AF65-F5344CB8AC3E}">
        <p14:creationId xmlns:p14="http://schemas.microsoft.com/office/powerpoint/2010/main" val="3067941556"/>
      </p:ext>
    </p:extLst>
  </p:cSld>
  <p:clrMapOvr>
    <a:masterClrMapping/>
  </p:clrMapOvr>
  <p:timing>
    <p:tnLst>
      <p:par>
        <p:cTn id="1" dur="indefinite" restart="never" nodeType="tmRoot"/>
      </p:par>
    </p:tnLst>
  </p:timing>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547" y="758881"/>
            <a:ext cx="5929773" cy="574618"/>
          </a:xfrm>
        </p:spPr>
        <p:txBody>
          <a:bodyPr/>
          <a:lstStyle/>
          <a:p>
            <a:r>
              <a:rPr lang="en-US" dirty="0" smtClean="0"/>
              <a:t>Thanks to</a:t>
            </a:r>
            <a:endParaRPr lang="en-US" dirty="0"/>
          </a:p>
        </p:txBody>
      </p:sp>
      <p:pic>
        <p:nvPicPr>
          <p:cNvPr id="5" name="Picture Placeholder 4"/>
          <p:cNvPicPr>
            <a:picLocks noGrp="1" noChangeAspect="1"/>
          </p:cNvPicPr>
          <p:nvPr>
            <p:ph type="pic" idx="1"/>
          </p:nvPr>
        </p:nvPicPr>
        <p:blipFill>
          <a:blip r:embed="rId3" cstate="print">
            <a:extLst>
              <a:ext uri="{28A0092B-C50C-407E-A947-70E740481C1C}">
                <a14:useLocalDpi xmlns:a14="http://schemas.microsoft.com/office/drawing/2010/main" val="0"/>
              </a:ext>
            </a:extLst>
          </a:blip>
          <a:srcRect l="1300" r="1300"/>
          <a:stretch>
            <a:fillRect/>
          </a:stretch>
        </p:blipFill>
        <p:spPr/>
      </p:pic>
      <p:sp>
        <p:nvSpPr>
          <p:cNvPr id="4" name="Text Placeholder 3"/>
          <p:cNvSpPr>
            <a:spLocks noGrp="1"/>
          </p:cNvSpPr>
          <p:nvPr>
            <p:ph type="body" sz="half" idx="2"/>
          </p:nvPr>
        </p:nvSpPr>
        <p:spPr>
          <a:xfrm>
            <a:off x="807547" y="1761308"/>
            <a:ext cx="5934950" cy="4420541"/>
          </a:xfrm>
        </p:spPr>
        <p:txBody>
          <a:bodyPr/>
          <a:lstStyle/>
          <a:p>
            <a:pPr algn="l"/>
            <a:r>
              <a:rPr lang="en-US" dirty="0"/>
              <a:t>The Customers of the Jackson County Public Library</a:t>
            </a:r>
          </a:p>
          <a:p>
            <a:pPr algn="l"/>
            <a:r>
              <a:rPr lang="en-US" dirty="0"/>
              <a:t>The Staff of the Jackson County Public Library</a:t>
            </a:r>
          </a:p>
          <a:p>
            <a:pPr algn="l"/>
            <a:r>
              <a:rPr lang="en-US" dirty="0"/>
              <a:t>Charlotte Sellers</a:t>
            </a:r>
          </a:p>
          <a:p>
            <a:pPr algn="l"/>
            <a:r>
              <a:rPr lang="en-US" dirty="0"/>
              <a:t>My family</a:t>
            </a:r>
          </a:p>
          <a:p>
            <a:pPr algn="l"/>
            <a:endParaRPr lang="en-US" dirty="0"/>
          </a:p>
          <a:p>
            <a:pPr algn="l"/>
            <a:r>
              <a:rPr lang="en-US" dirty="0"/>
              <a:t>And, of course, Andrew Carnegie.</a:t>
            </a:r>
          </a:p>
          <a:p>
            <a:pPr algn="l"/>
            <a:endParaRPr lang="en-US" dirty="0"/>
          </a:p>
        </p:txBody>
      </p:sp>
    </p:spTree>
    <p:extLst>
      <p:ext uri="{BB962C8B-B14F-4D97-AF65-F5344CB8AC3E}">
        <p14:creationId xmlns:p14="http://schemas.microsoft.com/office/powerpoint/2010/main" val="3683187493"/>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Carnegie’s Philosophy of Life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957590" y="1690688"/>
            <a:ext cx="2629015" cy="4592457"/>
          </a:xfrm>
        </p:spPr>
      </p:pic>
    </p:spTree>
    <p:extLst>
      <p:ext uri="{BB962C8B-B14F-4D97-AF65-F5344CB8AC3E}">
        <p14:creationId xmlns:p14="http://schemas.microsoft.com/office/powerpoint/2010/main" val="2540487106"/>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504" y="212436"/>
            <a:ext cx="10353761" cy="1326321"/>
          </a:xfrm>
        </p:spPr>
        <p:txBody>
          <a:bodyPr>
            <a:normAutofit/>
          </a:bodyPr>
          <a:lstStyle/>
          <a:p>
            <a:pPr algn="ctr"/>
            <a:r>
              <a:rPr lang="en-US" dirty="0"/>
              <a:t>Why Carnegie Chose Libraries as a </a:t>
            </a:r>
            <a:br>
              <a:rPr lang="en-US" dirty="0"/>
            </a:br>
            <a:r>
              <a:rPr lang="en-US" dirty="0"/>
              <a:t>Philanthropic Focus</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52719" y="1765843"/>
            <a:ext cx="3609654" cy="4450258"/>
          </a:xfrm>
        </p:spPr>
      </p:pic>
      <p:pic>
        <p:nvPicPr>
          <p:cNvPr id="15" name="Content Placeholder 1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8467272" y="1765843"/>
            <a:ext cx="3067900" cy="4470902"/>
          </a:xfrm>
        </p:spPr>
      </p:pic>
      <p:pic>
        <p:nvPicPr>
          <p:cNvPr id="1026" name="Picture 2" descr="Image result"/>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410383" y="1512386"/>
            <a:ext cx="3908879" cy="49571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684522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49085" y="310696"/>
            <a:ext cx="10689771" cy="5915933"/>
          </a:xfrm>
        </p:spPr>
        <p:txBody>
          <a:bodyPr/>
          <a:lstStyle/>
          <a:p>
            <a:pPr algn="ctr"/>
            <a:r>
              <a:rPr lang="en-US" dirty="0"/>
              <a:t>The “Retail” Phase</a:t>
            </a:r>
            <a:br>
              <a:rPr lang="en-US" dirty="0"/>
            </a:br>
            <a:endParaRPr lang="en-US" dirty="0"/>
          </a:p>
        </p:txBody>
      </p:sp>
    </p:spTree>
    <p:extLst>
      <p:ext uri="{BB962C8B-B14F-4D97-AF65-F5344CB8AC3E}">
        <p14:creationId xmlns:p14="http://schemas.microsoft.com/office/powerpoint/2010/main" val="500626870"/>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00039" y="129309"/>
            <a:ext cx="10353761" cy="1326321"/>
          </a:xfrm>
        </p:spPr>
        <p:txBody>
          <a:bodyPr/>
          <a:lstStyle/>
          <a:p>
            <a:pPr algn="ctr"/>
            <a:r>
              <a:rPr lang="en-US" dirty="0"/>
              <a:t>The “Retail” Phase: Pennsylvania</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04835" y="1648223"/>
            <a:ext cx="3145829" cy="4543976"/>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4064000" y="1648223"/>
            <a:ext cx="7289800" cy="4543976"/>
          </a:xfrm>
        </p:spPr>
      </p:pic>
    </p:spTree>
    <p:extLst>
      <p:ext uri="{BB962C8B-B14F-4D97-AF65-F5344CB8AC3E}">
        <p14:creationId xmlns:p14="http://schemas.microsoft.com/office/powerpoint/2010/main" val="3583766873"/>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Pennsylvania Amenities:</a:t>
            </a:r>
            <a:br>
              <a:rPr lang="en-US" dirty="0"/>
            </a:br>
            <a:r>
              <a:rPr lang="en-US" dirty="0"/>
              <a:t>Perks for “Company Towns”</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627467" y="1935921"/>
            <a:ext cx="5209915" cy="4126212"/>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017526" y="1935921"/>
            <a:ext cx="5653824" cy="4027691"/>
          </a:xfrm>
        </p:spPr>
      </p:pic>
    </p:spTree>
    <p:extLst>
      <p:ext uri="{BB962C8B-B14F-4D97-AF65-F5344CB8AC3E}">
        <p14:creationId xmlns:p14="http://schemas.microsoft.com/office/powerpoint/2010/main" val="251487370"/>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33094" y="350982"/>
            <a:ext cx="10925811" cy="979055"/>
          </a:xfrm>
        </p:spPr>
        <p:txBody>
          <a:bodyPr>
            <a:normAutofit/>
          </a:bodyPr>
          <a:lstStyle/>
          <a:p>
            <a:pPr algn="ctr"/>
            <a:r>
              <a:rPr lang="en-US" dirty="0"/>
              <a:t>Johnstown: The Flood and the Library</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22810" y="2724727"/>
            <a:ext cx="5513915" cy="3512423"/>
          </a:xfrm>
        </p:spPr>
      </p:pic>
      <p:pic>
        <p:nvPicPr>
          <p:cNvPr id="6" name="Content Placeholder 5"/>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095999" y="1570182"/>
            <a:ext cx="5738627" cy="3577077"/>
          </a:xfrm>
        </p:spPr>
      </p:pic>
    </p:spTree>
    <p:extLst>
      <p:ext uri="{BB962C8B-B14F-4D97-AF65-F5344CB8AC3E}">
        <p14:creationId xmlns:p14="http://schemas.microsoft.com/office/powerpoint/2010/main" val="1730418932"/>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69818" y="1939793"/>
            <a:ext cx="4622594" cy="1705704"/>
          </a:xfrm>
        </p:spPr>
        <p:txBody>
          <a:bodyPr>
            <a:normAutofit fontScale="90000"/>
          </a:bodyPr>
          <a:lstStyle/>
          <a:p>
            <a:pPr algn="ctr"/>
            <a:r>
              <a:rPr lang="en-US" dirty="0"/>
              <a:t>Henry Clay Frick:</a:t>
            </a:r>
            <a:br>
              <a:rPr lang="en-US" dirty="0"/>
            </a:br>
            <a:r>
              <a:rPr lang="en-US" dirty="0"/>
              <a:t>Carnegie’s Business Partner</a:t>
            </a:r>
          </a:p>
        </p:txBody>
      </p:sp>
      <p:pic>
        <p:nvPicPr>
          <p:cNvPr id="4"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232426" y="424720"/>
            <a:ext cx="4136659" cy="5986483"/>
          </a:xfrm>
        </p:spPr>
      </p:pic>
    </p:spTree>
    <p:extLst>
      <p:ext uri="{BB962C8B-B14F-4D97-AF65-F5344CB8AC3E}">
        <p14:creationId xmlns:p14="http://schemas.microsoft.com/office/powerpoint/2010/main" val="3452063260"/>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The Homestead Strike of 1892</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955576" y="1699925"/>
            <a:ext cx="8270197" cy="4341853"/>
          </a:xfrm>
        </p:spPr>
      </p:pic>
    </p:spTree>
    <p:extLst>
      <p:ext uri="{BB962C8B-B14F-4D97-AF65-F5344CB8AC3E}">
        <p14:creationId xmlns:p14="http://schemas.microsoft.com/office/powerpoint/2010/main" val="1812421110"/>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7613" y="397164"/>
            <a:ext cx="10353761" cy="443345"/>
          </a:xfrm>
        </p:spPr>
        <p:txBody>
          <a:bodyPr>
            <a:normAutofit fontScale="90000"/>
          </a:bodyPr>
          <a:lstStyle/>
          <a:p>
            <a:pPr algn="ctr"/>
            <a:r>
              <a:rPr lang="en-US" dirty="0"/>
              <a:t>The Homestead Library</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02062" y="1413701"/>
            <a:ext cx="7522388" cy="4732266"/>
          </a:xfrm>
        </p:spPr>
      </p:pic>
    </p:spTree>
    <p:extLst>
      <p:ext uri="{BB962C8B-B14F-4D97-AF65-F5344CB8AC3E}">
        <p14:creationId xmlns:p14="http://schemas.microsoft.com/office/powerpoint/2010/main" val="3361441392"/>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Who Was Andrew Carnegie?</a:t>
            </a:r>
          </a:p>
        </p:txBody>
      </p:sp>
      <p:pic>
        <p:nvPicPr>
          <p:cNvPr id="5" name="Picture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9110" y="1850572"/>
            <a:ext cx="6153780" cy="4089286"/>
          </a:xfrm>
        </p:spPr>
      </p:pic>
    </p:spTree>
    <p:extLst>
      <p:ext uri="{BB962C8B-B14F-4D97-AF65-F5344CB8AC3E}">
        <p14:creationId xmlns:p14="http://schemas.microsoft.com/office/powerpoint/2010/main" val="200492422"/>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86327" y="263525"/>
            <a:ext cx="11603182" cy="982993"/>
          </a:xfrm>
        </p:spPr>
        <p:txBody>
          <a:bodyPr>
            <a:normAutofit fontScale="90000"/>
          </a:bodyPr>
          <a:lstStyle/>
          <a:p>
            <a:pPr algn="ctr"/>
            <a:r>
              <a:rPr lang="en-US" dirty="0"/>
              <a:t>The Jefferson County Library, Fairfield, Iowa </a:t>
            </a:r>
          </a:p>
        </p:txBody>
      </p:sp>
      <p:pic>
        <p:nvPicPr>
          <p:cNvPr id="4"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43397" y="1348118"/>
            <a:ext cx="7924800" cy="5144516"/>
          </a:xfrm>
        </p:spPr>
      </p:pic>
    </p:spTree>
    <p:extLst>
      <p:ext uri="{BB962C8B-B14F-4D97-AF65-F5344CB8AC3E}">
        <p14:creationId xmlns:p14="http://schemas.microsoft.com/office/powerpoint/2010/main" val="87425567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39400" cy="5937704"/>
          </a:xfrm>
        </p:spPr>
        <p:txBody>
          <a:bodyPr>
            <a:normAutofit/>
          </a:bodyPr>
          <a:lstStyle/>
          <a:p>
            <a:pPr algn="ctr"/>
            <a:r>
              <a:rPr lang="en-US" sz="4800" dirty="0"/>
              <a:t>Libraries in Indiana Before Carnegie</a:t>
            </a:r>
          </a:p>
        </p:txBody>
      </p:sp>
    </p:spTree>
    <p:extLst>
      <p:ext uri="{BB962C8B-B14F-4D97-AF65-F5344CB8AC3E}">
        <p14:creationId xmlns:p14="http://schemas.microsoft.com/office/powerpoint/2010/main" val="580081691"/>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76299" y="166540"/>
            <a:ext cx="12015701" cy="1326321"/>
          </a:xfrm>
        </p:spPr>
        <p:txBody>
          <a:bodyPr>
            <a:normAutofit/>
          </a:bodyPr>
          <a:lstStyle/>
          <a:p>
            <a:pPr algn="ctr"/>
            <a:r>
              <a:rPr lang="en-US" dirty="0"/>
              <a:t>Indiana Philanthropists: William </a:t>
            </a:r>
            <a:r>
              <a:rPr lang="en-US" dirty="0" err="1"/>
              <a:t>Maclure</a:t>
            </a:r>
            <a:endParaRPr lang="en-US" dirty="0"/>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79273" y="1276561"/>
            <a:ext cx="4134742" cy="5082287"/>
          </a:xfrm>
        </p:spPr>
      </p:pic>
    </p:spTree>
    <p:extLst>
      <p:ext uri="{BB962C8B-B14F-4D97-AF65-F5344CB8AC3E}">
        <p14:creationId xmlns:p14="http://schemas.microsoft.com/office/powerpoint/2010/main" val="3659912721"/>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555" y="288137"/>
            <a:ext cx="12468283" cy="1088081"/>
          </a:xfrm>
        </p:spPr>
        <p:txBody>
          <a:bodyPr>
            <a:normAutofit/>
          </a:bodyPr>
          <a:lstStyle/>
          <a:p>
            <a:pPr algn="ctr"/>
            <a:r>
              <a:rPr lang="en-US" dirty="0"/>
              <a:t>Indiana Philanthropists: </a:t>
            </a:r>
            <a:br>
              <a:rPr lang="en-US" dirty="0"/>
            </a:br>
            <a:r>
              <a:rPr lang="en-US" dirty="0"/>
              <a:t>Willard Carpenter</a:t>
            </a:r>
          </a:p>
        </p:txBody>
      </p:sp>
      <p:pic>
        <p:nvPicPr>
          <p:cNvPr id="4"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44497" y="1589315"/>
            <a:ext cx="6299503" cy="4724627"/>
          </a:xfrm>
        </p:spPr>
      </p:pic>
    </p:spTree>
    <p:extLst>
      <p:ext uri="{BB962C8B-B14F-4D97-AF65-F5344CB8AC3E}">
        <p14:creationId xmlns:p14="http://schemas.microsoft.com/office/powerpoint/2010/main" val="805678288"/>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3031" y="397163"/>
            <a:ext cx="10353761" cy="692727"/>
          </a:xfrm>
        </p:spPr>
        <p:txBody>
          <a:bodyPr/>
          <a:lstStyle/>
          <a:p>
            <a:pPr algn="ctr"/>
            <a:r>
              <a:rPr lang="en-US" dirty="0"/>
              <a:t>Women’s Clubs and Public Libraries</a:t>
            </a:r>
          </a:p>
        </p:txBody>
      </p:sp>
      <p:pic>
        <p:nvPicPr>
          <p:cNvPr id="4"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496996" y="1089890"/>
            <a:ext cx="7167419" cy="5375565"/>
          </a:xfrm>
        </p:spPr>
      </p:pic>
    </p:spTree>
    <p:extLst>
      <p:ext uri="{BB962C8B-B14F-4D97-AF65-F5344CB8AC3E}">
        <p14:creationId xmlns:p14="http://schemas.microsoft.com/office/powerpoint/2010/main" val="3791092651"/>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922" y="378692"/>
            <a:ext cx="10353761" cy="618836"/>
          </a:xfrm>
        </p:spPr>
        <p:txBody>
          <a:bodyPr/>
          <a:lstStyle/>
          <a:p>
            <a:pPr algn="ctr"/>
            <a:r>
              <a:rPr lang="en-US" dirty="0"/>
              <a:t>Housing Early Indiana Collections</a:t>
            </a:r>
          </a:p>
        </p:txBody>
      </p:sp>
      <p:pic>
        <p:nvPicPr>
          <p:cNvPr id="4"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468398" y="1093676"/>
            <a:ext cx="9410807" cy="5233233"/>
          </a:xfrm>
        </p:spPr>
      </p:pic>
    </p:spTree>
    <p:extLst>
      <p:ext uri="{BB962C8B-B14F-4D97-AF65-F5344CB8AC3E}">
        <p14:creationId xmlns:p14="http://schemas.microsoft.com/office/powerpoint/2010/main" val="634107336"/>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526473"/>
          </a:xfrm>
        </p:spPr>
        <p:txBody>
          <a:bodyPr>
            <a:normAutofit fontScale="90000"/>
          </a:bodyPr>
          <a:lstStyle/>
          <a:p>
            <a:pPr algn="ctr"/>
            <a:r>
              <a:rPr lang="en-US" dirty="0"/>
              <a:t>The Seymour Public Library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080497" y="1208619"/>
            <a:ext cx="8020356" cy="5109053"/>
          </a:xfrm>
        </p:spPr>
      </p:pic>
    </p:spTree>
    <p:extLst>
      <p:ext uri="{BB962C8B-B14F-4D97-AF65-F5344CB8AC3E}">
        <p14:creationId xmlns:p14="http://schemas.microsoft.com/office/powerpoint/2010/main" val="2188704993"/>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fontScale="90000"/>
          </a:bodyPr>
          <a:lstStyle/>
          <a:p>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
            </a:r>
            <a:br>
              <a:rPr lang="en-US" dirty="0"/>
            </a:br>
            <a:r>
              <a:rPr lang="en-US" dirty="0"/>
              <a:t>The “Wholesale” </a:t>
            </a:r>
            <a:r>
              <a:rPr lang="en-US" dirty="0" smtClean="0"/>
              <a:t>Phase</a:t>
            </a:r>
            <a:r>
              <a:rPr lang="en-US" dirty="0"/>
              <a:t/>
            </a:r>
            <a:br>
              <a:rPr lang="en-US" dirty="0"/>
            </a:br>
            <a:r>
              <a:rPr lang="en-US" dirty="0" smtClean="0"/>
              <a:t> </a:t>
            </a:r>
            <a:endParaRPr lang="en-US" dirty="0"/>
          </a:p>
        </p:txBody>
      </p:sp>
      <p:sp>
        <p:nvSpPr>
          <p:cNvPr id="3" name="Subtitle 2"/>
          <p:cNvSpPr>
            <a:spLocks noGrp="1"/>
          </p:cNvSpPr>
          <p:nvPr>
            <p:ph type="subTitle" idx="1"/>
          </p:nvPr>
        </p:nvSpPr>
        <p:spPr/>
        <p:txBody>
          <a:bodyPr>
            <a:normAutofit/>
          </a:bodyPr>
          <a:lstStyle/>
          <a:p>
            <a:endParaRPr lang="en-US" sz="5400" dirty="0">
              <a:latin typeface="+mj-lt"/>
            </a:endParaRPr>
          </a:p>
        </p:txBody>
      </p:sp>
    </p:spTree>
    <p:extLst>
      <p:ext uri="{BB962C8B-B14F-4D97-AF65-F5344CB8AC3E}">
        <p14:creationId xmlns:p14="http://schemas.microsoft.com/office/powerpoint/2010/main" val="314157784"/>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1"/>
            <a:ext cx="10353761" cy="452582"/>
          </a:xfrm>
        </p:spPr>
        <p:txBody>
          <a:bodyPr>
            <a:normAutofit fontScale="90000"/>
          </a:bodyPr>
          <a:lstStyle/>
          <a:p>
            <a:pPr algn="ctr"/>
            <a:r>
              <a:rPr lang="en-US" dirty="0"/>
              <a:t>Carnegie Libraries Go Nationwide</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5957" y="1136074"/>
            <a:ext cx="8727764" cy="5337299"/>
          </a:xfrm>
        </p:spPr>
      </p:pic>
    </p:spTree>
    <p:extLst>
      <p:ext uri="{BB962C8B-B14F-4D97-AF65-F5344CB8AC3E}">
        <p14:creationId xmlns:p14="http://schemas.microsoft.com/office/powerpoint/2010/main" val="3559084161"/>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609600"/>
            <a:ext cx="10353761" cy="674255"/>
          </a:xfrm>
        </p:spPr>
        <p:txBody>
          <a:bodyPr/>
          <a:lstStyle/>
          <a:p>
            <a:pPr algn="ctr"/>
            <a:r>
              <a:rPr lang="en-US" dirty="0"/>
              <a:t>James Bertram: A Key Figure</a:t>
            </a:r>
          </a:p>
        </p:txBody>
      </p:sp>
      <p:pic>
        <p:nvPicPr>
          <p:cNvPr id="4"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015802" y="1283855"/>
            <a:ext cx="6149745" cy="5164209"/>
          </a:xfrm>
        </p:spPr>
      </p:pic>
    </p:spTree>
    <p:extLst>
      <p:ext uri="{BB962C8B-B14F-4D97-AF65-F5344CB8AC3E}">
        <p14:creationId xmlns:p14="http://schemas.microsoft.com/office/powerpoint/2010/main" val="88928075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November 25, 1835: Carnegie’s Birth</a:t>
            </a:r>
            <a:br>
              <a:rPr lang="en-US" dirty="0"/>
            </a:br>
            <a:endParaRPr lang="en-US" sz="1800" dirty="0"/>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752789" y="1558032"/>
            <a:ext cx="4041512" cy="4823204"/>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264459" y="1558032"/>
            <a:ext cx="6293334" cy="4814401"/>
          </a:xfrm>
        </p:spPr>
      </p:pic>
      <p:sp>
        <p:nvSpPr>
          <p:cNvPr id="9" name="Arrow: Up 8"/>
          <p:cNvSpPr/>
          <p:nvPr/>
        </p:nvSpPr>
        <p:spPr>
          <a:xfrm rot="2365041">
            <a:off x="3149601" y="4590474"/>
            <a:ext cx="83127" cy="507999"/>
          </a:xfrm>
          <a:prstGeom prst="upArrow">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04341316"/>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6"/>
            <a:ext cx="10548257" cy="429202"/>
          </a:xfrm>
        </p:spPr>
        <p:txBody>
          <a:bodyPr>
            <a:normAutofit fontScale="90000"/>
          </a:bodyPr>
          <a:lstStyle/>
          <a:p>
            <a:pPr algn="ctr"/>
            <a:r>
              <a:rPr lang="en-US" dirty="0"/>
              <a:t>The Grant Application Process</a:t>
            </a:r>
          </a:p>
        </p:txBody>
      </p:sp>
      <p:sp>
        <p:nvSpPr>
          <p:cNvPr id="4" name="Content Placeholder 2"/>
          <p:cNvSpPr txBox="1">
            <a:spLocks/>
          </p:cNvSpPr>
          <p:nvPr/>
        </p:nvSpPr>
        <p:spPr>
          <a:xfrm>
            <a:off x="487382" y="942110"/>
            <a:ext cx="11249890" cy="5310907"/>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sz="2800" dirty="0"/>
              <a:t>It was required that the grant letter come from the mayor or municipal council.</a:t>
            </a:r>
          </a:p>
          <a:p>
            <a:r>
              <a:rPr lang="en-US" sz="2800" dirty="0"/>
              <a:t>The </a:t>
            </a:r>
            <a:r>
              <a:rPr lang="en-US" sz="2800" dirty="0" smtClean="0"/>
              <a:t>city </a:t>
            </a:r>
            <a:r>
              <a:rPr lang="en-US" sz="2800" dirty="0"/>
              <a:t>requesting a grant would be sent a Schedule of Questions to answer. </a:t>
            </a:r>
          </a:p>
          <a:p>
            <a:r>
              <a:rPr lang="en-US" sz="2800" dirty="0"/>
              <a:t>If the </a:t>
            </a:r>
            <a:r>
              <a:rPr lang="en-US" sz="2800" dirty="0" smtClean="0"/>
              <a:t>city </a:t>
            </a:r>
            <a:r>
              <a:rPr lang="en-US" sz="2800" dirty="0"/>
              <a:t>received a grant, a letter of promise was sent. </a:t>
            </a:r>
          </a:p>
          <a:p>
            <a:r>
              <a:rPr lang="en-US" sz="2800" dirty="0"/>
              <a:t>The </a:t>
            </a:r>
            <a:r>
              <a:rPr lang="en-US" sz="2800" dirty="0" smtClean="0"/>
              <a:t>city </a:t>
            </a:r>
            <a:r>
              <a:rPr lang="en-US" sz="2800" dirty="0"/>
              <a:t>was also provided with a document to indicate their acceptance of the grant, and their agreement to the 10% levy pledge.</a:t>
            </a:r>
          </a:p>
        </p:txBody>
      </p:sp>
    </p:spTree>
    <p:extLst>
      <p:ext uri="{BB962C8B-B14F-4D97-AF65-F5344CB8AC3E}">
        <p14:creationId xmlns:p14="http://schemas.microsoft.com/office/powerpoint/2010/main" val="23327108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 calcmode="lin" valueType="num">
                                      <p:cBhvr additive="base">
                                        <p:cTn id="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xEl>
                                              <p:pRg st="1" end="1"/>
                                            </p:txEl>
                                          </p:spTgt>
                                        </p:tgtEl>
                                        <p:attrNameLst>
                                          <p:attrName>style.visibility</p:attrName>
                                        </p:attrNameLst>
                                      </p:cBhvr>
                                      <p:to>
                                        <p:strVal val="visible"/>
                                      </p:to>
                                    </p:set>
                                    <p:anim calcmode="lin" valueType="num">
                                      <p:cBhvr additive="base">
                                        <p:cTn id="1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 calcmode="lin" valueType="num">
                                      <p:cBhvr additive="base">
                                        <p:cTn id="1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xEl>
                                              <p:pRg st="3" end="3"/>
                                            </p:txEl>
                                          </p:spTgt>
                                        </p:tgtEl>
                                        <p:attrNameLst>
                                          <p:attrName>style.visibility</p:attrName>
                                        </p:attrNameLst>
                                      </p:cBhvr>
                                      <p:to>
                                        <p:strVal val="visible"/>
                                      </p:to>
                                    </p:set>
                                    <p:anim calcmode="lin" valueType="num">
                                      <p:cBhvr additive="base">
                                        <p:cTn id="2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360219"/>
            <a:ext cx="10353761" cy="665018"/>
          </a:xfrm>
        </p:spPr>
        <p:txBody>
          <a:bodyPr/>
          <a:lstStyle/>
          <a:p>
            <a:r>
              <a:rPr lang="en-US" dirty="0"/>
              <a:t>Grant stipulations</a:t>
            </a:r>
          </a:p>
        </p:txBody>
      </p:sp>
      <p:sp>
        <p:nvSpPr>
          <p:cNvPr id="3" name="Content Placeholder 2"/>
          <p:cNvSpPr>
            <a:spLocks noGrp="1"/>
          </p:cNvSpPr>
          <p:nvPr>
            <p:ph idx="1"/>
          </p:nvPr>
        </p:nvSpPr>
        <p:spPr>
          <a:xfrm>
            <a:off x="978450" y="1727202"/>
            <a:ext cx="10353762" cy="4184072"/>
          </a:xfrm>
        </p:spPr>
        <p:txBody>
          <a:bodyPr/>
          <a:lstStyle/>
          <a:p>
            <a:r>
              <a:rPr lang="en-US" sz="2800" dirty="0"/>
              <a:t>The </a:t>
            </a:r>
            <a:r>
              <a:rPr lang="en-US" sz="2800" dirty="0" smtClean="0"/>
              <a:t>city </a:t>
            </a:r>
            <a:r>
              <a:rPr lang="en-US" sz="2800" dirty="0"/>
              <a:t>had to demonstrate a need for a public library.</a:t>
            </a:r>
          </a:p>
          <a:p>
            <a:r>
              <a:rPr lang="en-US" sz="2800" dirty="0"/>
              <a:t>The </a:t>
            </a:r>
            <a:r>
              <a:rPr lang="en-US" sz="2800" dirty="0" smtClean="0"/>
              <a:t>city </a:t>
            </a:r>
            <a:r>
              <a:rPr lang="en-US" sz="2800" dirty="0"/>
              <a:t>had to provide a building site.</a:t>
            </a:r>
          </a:p>
          <a:p>
            <a:r>
              <a:rPr lang="en-US" sz="2800" dirty="0"/>
              <a:t>The </a:t>
            </a:r>
            <a:r>
              <a:rPr lang="en-US" sz="2800" dirty="0" smtClean="0"/>
              <a:t>city </a:t>
            </a:r>
            <a:r>
              <a:rPr lang="en-US" sz="2800" dirty="0"/>
              <a:t>had to pledge to support the library for 10 years with at least 10% of the amount of the grant.</a:t>
            </a:r>
          </a:p>
          <a:p>
            <a:r>
              <a:rPr lang="en-US" sz="2800" dirty="0"/>
              <a:t>The </a:t>
            </a:r>
            <a:r>
              <a:rPr lang="en-US" sz="2800" dirty="0" smtClean="0"/>
              <a:t>city </a:t>
            </a:r>
            <a:r>
              <a:rPr lang="en-US" sz="2800" dirty="0"/>
              <a:t>had to promise to use the library building only for library purposes.</a:t>
            </a:r>
          </a:p>
          <a:p>
            <a:endParaRPr lang="en-US" dirty="0"/>
          </a:p>
        </p:txBody>
      </p:sp>
    </p:spTree>
    <p:extLst>
      <p:ext uri="{BB962C8B-B14F-4D97-AF65-F5344CB8AC3E}">
        <p14:creationId xmlns:p14="http://schemas.microsoft.com/office/powerpoint/2010/main" val="192738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612" y="149207"/>
            <a:ext cx="10515600" cy="1001197"/>
          </a:xfrm>
        </p:spPr>
        <p:txBody>
          <a:bodyPr/>
          <a:lstStyle/>
          <a:p>
            <a:pPr algn="ctr"/>
            <a:r>
              <a:rPr lang="en-US" dirty="0"/>
              <a:t>Site Selection Philosophies</a:t>
            </a:r>
          </a:p>
        </p:txBody>
      </p:sp>
      <p:sp>
        <p:nvSpPr>
          <p:cNvPr id="3" name="Content Placeholder 2"/>
          <p:cNvSpPr txBox="1">
            <a:spLocks/>
          </p:cNvSpPr>
          <p:nvPr/>
        </p:nvSpPr>
        <p:spPr>
          <a:xfrm>
            <a:off x="978450" y="1043710"/>
            <a:ext cx="10353762" cy="5200071"/>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r>
              <a:rPr lang="en-US" sz="2800" dirty="0"/>
              <a:t>Women and men in </a:t>
            </a:r>
            <a:r>
              <a:rPr lang="en-US" sz="2800" dirty="0" smtClean="0"/>
              <a:t>cities </a:t>
            </a:r>
            <a:r>
              <a:rPr lang="en-US" sz="2800" dirty="0"/>
              <a:t>seeking grants differed in their opinions about library purposes, sites and designs. </a:t>
            </a:r>
          </a:p>
          <a:p>
            <a:r>
              <a:rPr lang="en-US" sz="2800" dirty="0"/>
              <a:t>Women wanted the libraries to be focused on cultural enlightenment and serve as an extension of the home. </a:t>
            </a:r>
          </a:p>
          <a:p>
            <a:r>
              <a:rPr lang="en-US" sz="2800" dirty="0"/>
              <a:t>Men saw the Carnegie grant program as an opportunity for commercial </a:t>
            </a:r>
            <a:r>
              <a:rPr lang="en-US" sz="2800" dirty="0" err="1"/>
              <a:t>boosterism</a:t>
            </a:r>
            <a:r>
              <a:rPr lang="en-US" sz="2800" dirty="0"/>
              <a:t>.  </a:t>
            </a:r>
          </a:p>
          <a:p>
            <a:r>
              <a:rPr lang="en-US" sz="2800" dirty="0"/>
              <a:t>Almost everyone agreed that the library should be situated in a park-like setting, because of the prominence of the “City Beautiful Movement.”</a:t>
            </a:r>
          </a:p>
        </p:txBody>
      </p:sp>
      <p:sp>
        <p:nvSpPr>
          <p:cNvPr id="5" name="Content Placeholder 2"/>
          <p:cNvSpPr txBox="1">
            <a:spLocks/>
          </p:cNvSpPr>
          <p:nvPr/>
        </p:nvSpPr>
        <p:spPr>
          <a:xfrm>
            <a:off x="1130850" y="1879602"/>
            <a:ext cx="10353762" cy="4184072"/>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endParaRPr lang="en-US" dirty="0"/>
          </a:p>
        </p:txBody>
      </p:sp>
    </p:spTree>
    <p:extLst>
      <p:ext uri="{BB962C8B-B14F-4D97-AF65-F5344CB8AC3E}">
        <p14:creationId xmlns:p14="http://schemas.microsoft.com/office/powerpoint/2010/main" val="27932405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additive="base">
                                        <p:cTn id="7" dur="500" fill="hold"/>
                                        <p:tgtEl>
                                          <p:spTgt spid="3">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3">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fill="hold"/>
                                        <p:tgtEl>
                                          <p:spTgt spid="3">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3">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 calcmode="lin" valueType="num">
                                      <p:cBhvr additive="base">
                                        <p:cTn id="19" dur="500" fill="hold"/>
                                        <p:tgtEl>
                                          <p:spTgt spid="3">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3">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anim calcmode="lin" valueType="num">
                                      <p:cBhvr additive="base">
                                        <p:cTn id="25" dur="500" fill="hold"/>
                                        <p:tgtEl>
                                          <p:spTgt spid="3">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3">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nodePh="1">
                                  <p:stCondLst>
                                    <p:cond delay="0"/>
                                  </p:stCondLst>
                                  <p:endCondLst>
                                    <p:cond evt="begin" delay="0">
                                      <p:tn val="29"/>
                                    </p:cond>
                                  </p:endCondLst>
                                  <p:childTnLst>
                                    <p:set>
                                      <p:cBhvr>
                                        <p:cTn id="30" dur="1" fill="hold">
                                          <p:stCondLst>
                                            <p:cond delay="0"/>
                                          </p:stCondLst>
                                        </p:cTn>
                                        <p:tgtEl>
                                          <p:spTgt spid="5">
                                            <p:txEl>
                                              <p:pRg st="0" end="0"/>
                                            </p:txEl>
                                          </p:spTgt>
                                        </p:tgtEl>
                                        <p:attrNameLst>
                                          <p:attrName>style.visibility</p:attrName>
                                        </p:attrNameLst>
                                      </p:cBhvr>
                                      <p:to>
                                        <p:strVal val="visible"/>
                                      </p:to>
                                    </p:set>
                                    <p:anim calcmode="lin" valueType="num">
                                      <p:cBhvr additive="base">
                                        <p:cTn id="31"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07263" y="213064"/>
            <a:ext cx="10353761" cy="852256"/>
          </a:xfrm>
        </p:spPr>
        <p:txBody>
          <a:bodyPr/>
          <a:lstStyle/>
          <a:p>
            <a:pPr algn="ctr"/>
            <a:r>
              <a:rPr lang="en-US" dirty="0"/>
              <a:t>The City Beautiful Movement</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4751" y="1065320"/>
            <a:ext cx="9621820" cy="5344358"/>
          </a:xfrm>
        </p:spPr>
      </p:pic>
    </p:spTree>
    <p:extLst>
      <p:ext uri="{BB962C8B-B14F-4D97-AF65-F5344CB8AC3E}">
        <p14:creationId xmlns:p14="http://schemas.microsoft.com/office/powerpoint/2010/main" val="60210674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9795" y="409328"/>
            <a:ext cx="10515600" cy="735982"/>
          </a:xfrm>
        </p:spPr>
        <p:txBody>
          <a:bodyPr/>
          <a:lstStyle/>
          <a:p>
            <a:pPr algn="ctr"/>
            <a:r>
              <a:rPr lang="en-US" dirty="0"/>
              <a:t>Site Acquisition </a:t>
            </a:r>
          </a:p>
        </p:txBody>
      </p:sp>
      <p:sp>
        <p:nvSpPr>
          <p:cNvPr id="8" name="Content Placeholder 2"/>
          <p:cNvSpPr txBox="1">
            <a:spLocks/>
          </p:cNvSpPr>
          <p:nvPr/>
        </p:nvSpPr>
        <p:spPr>
          <a:xfrm>
            <a:off x="598517" y="1598157"/>
            <a:ext cx="11249890" cy="4550096"/>
          </a:xfrm>
          <a:prstGeom prst="rect">
            <a:avLst/>
          </a:prstGeom>
        </p:spPr>
        <p:txBody>
          <a:bodyPr/>
          <a:lstStyle>
            <a:lvl1pPr marL="228600" indent="-228600" algn="l" defTabSz="914400" rtl="0" eaLnBrk="1" latinLnBrk="0" hangingPunct="1">
              <a:lnSpc>
                <a:spcPct val="120000"/>
              </a:lnSpc>
              <a:spcBef>
                <a:spcPts val="1000"/>
              </a:spcBef>
              <a:buFont typeface="Arial" panose="020B0604020202020204" pitchFamily="34" charset="0"/>
              <a:buChar char="•"/>
              <a:defRPr sz="2000" kern="1200">
                <a:solidFill>
                  <a:schemeClr val="tx1"/>
                </a:solidFill>
                <a:effectLst>
                  <a:outerShdw blurRad="50800" dist="38100" dir="2700000" algn="tl" rotWithShape="0">
                    <a:srgbClr val="000000">
                      <a:alpha val="48000"/>
                    </a:srgbClr>
                  </a:outerShdw>
                </a:effectLst>
                <a:latin typeface="+mn-lt"/>
                <a:ea typeface="+mn-ea"/>
                <a:cs typeface="+mn-cs"/>
              </a:defRPr>
            </a:lvl1pPr>
            <a:lvl2pPr marL="685800" indent="-228600" algn="l" defTabSz="914400" rtl="0" eaLnBrk="1" latinLnBrk="0" hangingPunct="1">
              <a:lnSpc>
                <a:spcPct val="120000"/>
              </a:lnSpc>
              <a:spcBef>
                <a:spcPts val="500"/>
              </a:spcBef>
              <a:buFont typeface="Arial" panose="020B0604020202020204" pitchFamily="34" charset="0"/>
              <a:buChar char="•"/>
              <a:defRPr sz="1800" kern="1200">
                <a:solidFill>
                  <a:schemeClr val="tx1"/>
                </a:solidFill>
                <a:effectLst>
                  <a:outerShdw blurRad="50800" dist="38100" dir="2700000" algn="tl" rotWithShape="0">
                    <a:srgbClr val="000000">
                      <a:alpha val="48000"/>
                    </a:srgbClr>
                  </a:outerShdw>
                </a:effectLst>
                <a:latin typeface="+mn-lt"/>
                <a:ea typeface="+mn-ea"/>
                <a:cs typeface="+mn-cs"/>
              </a:defRPr>
            </a:lvl2pPr>
            <a:lvl3pPr marL="1143000" indent="-228600" algn="l" defTabSz="914400" rtl="0" eaLnBrk="1" latinLnBrk="0" hangingPunct="1">
              <a:lnSpc>
                <a:spcPct val="120000"/>
              </a:lnSpc>
              <a:spcBef>
                <a:spcPts val="500"/>
              </a:spcBef>
              <a:buFont typeface="Arial" panose="020B0604020202020204" pitchFamily="34" charset="0"/>
              <a:buChar char="•"/>
              <a:defRPr sz="1600" kern="1200">
                <a:solidFill>
                  <a:schemeClr val="tx1"/>
                </a:solidFill>
                <a:effectLst>
                  <a:outerShdw blurRad="50800" dist="38100" dir="2700000" algn="tl" rotWithShape="0">
                    <a:srgbClr val="000000">
                      <a:alpha val="48000"/>
                    </a:srgbClr>
                  </a:outerShdw>
                </a:effectLst>
                <a:latin typeface="+mn-lt"/>
                <a:ea typeface="+mn-ea"/>
                <a:cs typeface="+mn-cs"/>
              </a:defRPr>
            </a:lvl3pPr>
            <a:lvl4pPr marL="1600200" indent="-228600" algn="l" defTabSz="914400" rtl="0" eaLnBrk="1" latinLnBrk="0" hangingPunct="1">
              <a:lnSpc>
                <a:spcPct val="120000"/>
              </a:lnSpc>
              <a:spcBef>
                <a:spcPts val="500"/>
              </a:spcBef>
              <a:buFont typeface="Arial" panose="020B0604020202020204" pitchFamily="34" charset="0"/>
              <a:buChar char="•"/>
              <a:defRPr sz="1400" kern="1200">
                <a:solidFill>
                  <a:schemeClr val="tx1"/>
                </a:solidFill>
                <a:effectLst>
                  <a:outerShdw blurRad="50800" dist="38100" dir="2700000" algn="tl" rotWithShape="0">
                    <a:srgbClr val="000000">
                      <a:alpha val="48000"/>
                    </a:srgbClr>
                  </a:outerShdw>
                </a:effectLst>
                <a:latin typeface="+mn-lt"/>
                <a:ea typeface="+mn-ea"/>
                <a:cs typeface="+mn-cs"/>
              </a:defRPr>
            </a:lvl4pPr>
            <a:lvl5pPr marL="20574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5pPr>
            <a:lvl6pPr marL="25146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6pPr>
            <a:lvl7pPr marL="29718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7pPr>
            <a:lvl8pPr marL="34290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8pPr>
            <a:lvl9pPr marL="3886200" indent="-228600" algn="l" defTabSz="914400" rtl="0" eaLnBrk="1" latinLnBrk="0" hangingPunct="1">
              <a:lnSpc>
                <a:spcPct val="120000"/>
              </a:lnSpc>
              <a:spcBef>
                <a:spcPts val="500"/>
              </a:spcBef>
              <a:buFont typeface="Arial" panose="020B0604020202020204" pitchFamily="34" charset="0"/>
              <a:buChar char="•"/>
              <a:defRPr sz="1200" kern="1200">
                <a:solidFill>
                  <a:schemeClr val="tx1"/>
                </a:solidFill>
                <a:effectLst>
                  <a:outerShdw blurRad="50800" dist="38100" dir="2700000" algn="tl" rotWithShape="0">
                    <a:srgbClr val="000000">
                      <a:alpha val="48000"/>
                    </a:srgbClr>
                  </a:outerShdw>
                </a:effectLst>
                <a:latin typeface="+mn-lt"/>
                <a:ea typeface="+mn-ea"/>
                <a:cs typeface="+mn-cs"/>
              </a:defRPr>
            </a:lvl9pPr>
          </a:lstStyle>
          <a:p>
            <a:pPr marL="457200" indent="-457200"/>
            <a:r>
              <a:rPr lang="en-US" sz="2800" dirty="0"/>
              <a:t>Sometimes sites were donated by prominent citizens or corporations.</a:t>
            </a:r>
          </a:p>
          <a:p>
            <a:pPr marL="457200" indent="-457200"/>
            <a:r>
              <a:rPr lang="en-US" sz="2800" dirty="0"/>
              <a:t>In Utah, many sites were donated by the Mormon church.</a:t>
            </a:r>
          </a:p>
          <a:p>
            <a:pPr marL="457200" indent="-457200"/>
            <a:r>
              <a:rPr lang="en-US" sz="2800" dirty="0"/>
              <a:t>Some sites were purchased. </a:t>
            </a:r>
          </a:p>
          <a:p>
            <a:pPr marL="457200" indent="-457200"/>
            <a:r>
              <a:rPr lang="en-US" sz="2800" dirty="0"/>
              <a:t>Some cities chose land they already owned, that had added advantages in requiring the removal of eyesores or the extension of important streets when the library was built.  </a:t>
            </a:r>
          </a:p>
        </p:txBody>
      </p:sp>
    </p:spTree>
    <p:extLst>
      <p:ext uri="{BB962C8B-B14F-4D97-AF65-F5344CB8AC3E}">
        <p14:creationId xmlns:p14="http://schemas.microsoft.com/office/powerpoint/2010/main" val="37902394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additive="base">
                                        <p:cTn id="7" dur="500" fill="hold"/>
                                        <p:tgtEl>
                                          <p:spTgt spid="8">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8">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8">
                                            <p:txEl>
                                              <p:pRg st="1" end="1"/>
                                            </p:txEl>
                                          </p:spTgt>
                                        </p:tgtEl>
                                        <p:attrNameLst>
                                          <p:attrName>style.visibility</p:attrName>
                                        </p:attrNameLst>
                                      </p:cBhvr>
                                      <p:to>
                                        <p:strVal val="visible"/>
                                      </p:to>
                                    </p:set>
                                    <p:anim calcmode="lin" valueType="num">
                                      <p:cBhvr additive="base">
                                        <p:cTn id="13" dur="500" fill="hold"/>
                                        <p:tgtEl>
                                          <p:spTgt spid="8">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8">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xEl>
                                              <p:pRg st="2" end="2"/>
                                            </p:txEl>
                                          </p:spTgt>
                                        </p:tgtEl>
                                        <p:attrNameLst>
                                          <p:attrName>style.visibility</p:attrName>
                                        </p:attrNameLst>
                                      </p:cBhvr>
                                      <p:to>
                                        <p:strVal val="visible"/>
                                      </p:to>
                                    </p:set>
                                    <p:anim calcmode="lin" valueType="num">
                                      <p:cBhvr additive="base">
                                        <p:cTn id="19" dur="500" fill="hold"/>
                                        <p:tgtEl>
                                          <p:spTgt spid="8">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8">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8">
                                            <p:txEl>
                                              <p:pRg st="3" end="3"/>
                                            </p:txEl>
                                          </p:spTgt>
                                        </p:tgtEl>
                                        <p:attrNameLst>
                                          <p:attrName>style.visibility</p:attrName>
                                        </p:attrNameLst>
                                      </p:cBhvr>
                                      <p:to>
                                        <p:strVal val="visible"/>
                                      </p:to>
                                    </p:set>
                                    <p:anim calcmode="lin" valueType="num">
                                      <p:cBhvr additive="base">
                                        <p:cTn id="25" dur="500" fill="hold"/>
                                        <p:tgtEl>
                                          <p:spTgt spid="8">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8">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5323" y="230909"/>
            <a:ext cx="10353761" cy="683491"/>
          </a:xfrm>
        </p:spPr>
        <p:txBody>
          <a:bodyPr/>
          <a:lstStyle/>
          <a:p>
            <a:pPr algn="ctr"/>
            <a:r>
              <a:rPr lang="en-US" dirty="0"/>
              <a:t>Sites in River </a:t>
            </a:r>
            <a:r>
              <a:rPr lang="en-US" dirty="0" smtClean="0"/>
              <a:t>cities: </a:t>
            </a:r>
            <a:r>
              <a:rPr lang="en-US" dirty="0"/>
              <a:t>Two Solutions</a:t>
            </a:r>
          </a:p>
        </p:txBody>
      </p:sp>
      <p:pic>
        <p:nvPicPr>
          <p:cNvPr id="15" name="Content Placeholder 14"/>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6742057" y="1533383"/>
            <a:ext cx="4874698" cy="4146982"/>
          </a:xfrm>
        </p:spPr>
      </p:pic>
      <p:pic>
        <p:nvPicPr>
          <p:cNvPr id="7" name="Content Placeholder 6"/>
          <p:cNvPicPr>
            <a:picLocks noGrp="1" noChangeAspect="1"/>
          </p:cNvPicPr>
          <p:nvPr>
            <p:ph sz="half" idx="1"/>
          </p:nvPr>
        </p:nvPicPr>
        <p:blipFill>
          <a:blip r:embed="rId4"/>
          <a:stretch>
            <a:fillRect/>
          </a:stretch>
        </p:blipFill>
        <p:spPr>
          <a:xfrm>
            <a:off x="631930" y="1533382"/>
            <a:ext cx="5314907" cy="4146982"/>
          </a:xfrm>
          <a:prstGeom prst="rect">
            <a:avLst/>
          </a:prstGeom>
        </p:spPr>
      </p:pic>
      <p:sp>
        <p:nvSpPr>
          <p:cNvPr id="9" name="Oval 8"/>
          <p:cNvSpPr/>
          <p:nvPr/>
        </p:nvSpPr>
        <p:spPr>
          <a:xfrm>
            <a:off x="9421092" y="3777673"/>
            <a:ext cx="184727" cy="184204"/>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Oval 10"/>
          <p:cNvSpPr/>
          <p:nvPr/>
        </p:nvSpPr>
        <p:spPr>
          <a:xfrm>
            <a:off x="8899237" y="4147127"/>
            <a:ext cx="198582" cy="188895"/>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42344132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0428" y="218983"/>
            <a:ext cx="10353761" cy="787734"/>
          </a:xfrm>
        </p:spPr>
        <p:txBody>
          <a:bodyPr/>
          <a:lstStyle/>
          <a:p>
            <a:pPr algn="ctr"/>
            <a:r>
              <a:rPr lang="en-US" dirty="0"/>
              <a:t>Was Everybody Happy? No.</a:t>
            </a:r>
          </a:p>
        </p:txBody>
      </p:sp>
      <p:pic>
        <p:nvPicPr>
          <p:cNvPr id="5" name="Content Placeholder 3"/>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9928" y="1100832"/>
            <a:ext cx="4241250" cy="5193734"/>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827603" y="1100832"/>
            <a:ext cx="7114703" cy="5193733"/>
          </a:xfrm>
        </p:spPr>
      </p:pic>
    </p:spTree>
    <p:extLst>
      <p:ext uri="{BB962C8B-B14F-4D97-AF65-F5344CB8AC3E}">
        <p14:creationId xmlns:p14="http://schemas.microsoft.com/office/powerpoint/2010/main" val="117632868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How the Grant Money was Paid</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69639" y="1790532"/>
            <a:ext cx="7058255" cy="4070260"/>
          </a:xfrm>
        </p:spPr>
      </p:pic>
    </p:spTree>
    <p:extLst>
      <p:ext uri="{BB962C8B-B14F-4D97-AF65-F5344CB8AC3E}">
        <p14:creationId xmlns:p14="http://schemas.microsoft.com/office/powerpoint/2010/main" val="120333558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126230" y="397164"/>
            <a:ext cx="10353761" cy="508000"/>
          </a:xfrm>
        </p:spPr>
        <p:txBody>
          <a:bodyPr>
            <a:normAutofit fontScale="90000"/>
          </a:bodyPr>
          <a:lstStyle/>
          <a:p>
            <a:pPr algn="ctr"/>
            <a:r>
              <a:rPr lang="en-US" dirty="0" smtClean="0"/>
              <a:t>Changing grant stipulations</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859708" y="1039799"/>
            <a:ext cx="6886803" cy="5380315"/>
          </a:xfrm>
        </p:spPr>
      </p:pic>
    </p:spTree>
    <p:extLst>
      <p:ext uri="{BB962C8B-B14F-4D97-AF65-F5344CB8AC3E}">
        <p14:creationId xmlns:p14="http://schemas.microsoft.com/office/powerpoint/2010/main" val="1571445020"/>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15600" cy="939019"/>
          </a:xfrm>
        </p:spPr>
        <p:txBody>
          <a:bodyPr>
            <a:normAutofit fontScale="90000"/>
          </a:bodyPr>
          <a:lstStyle/>
          <a:p>
            <a:pPr algn="ctr"/>
            <a:r>
              <a:rPr lang="en-US" dirty="0"/>
              <a:t>The Carnegie Corporation of New York</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92219" y="1304144"/>
            <a:ext cx="7022996" cy="5187160"/>
          </a:xfrm>
        </p:spPr>
      </p:pic>
      <p:sp>
        <p:nvSpPr>
          <p:cNvPr id="3" name="Arrow: Down 2"/>
          <p:cNvSpPr/>
          <p:nvPr/>
        </p:nvSpPr>
        <p:spPr>
          <a:xfrm>
            <a:off x="4918889" y="2243163"/>
            <a:ext cx="240145" cy="387927"/>
          </a:xfrm>
          <a:prstGeom prst="downArrow">
            <a:avLst>
              <a:gd name="adj1" fmla="val 42308"/>
              <a:gd name="adj2" fmla="val 50000"/>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sp>
        <p:nvSpPr>
          <p:cNvPr id="7" name="Arrow: Down 6"/>
          <p:cNvSpPr/>
          <p:nvPr/>
        </p:nvSpPr>
        <p:spPr>
          <a:xfrm>
            <a:off x="5996079" y="2389670"/>
            <a:ext cx="240145" cy="387927"/>
          </a:xfrm>
          <a:prstGeom prst="downArrow">
            <a:avLst>
              <a:gd name="adj1" fmla="val 42308"/>
              <a:gd name="adj2" fmla="val 50000"/>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sp>
        <p:nvSpPr>
          <p:cNvPr id="8" name="Arrow: Down 7"/>
          <p:cNvSpPr/>
          <p:nvPr/>
        </p:nvSpPr>
        <p:spPr>
          <a:xfrm>
            <a:off x="6953196" y="2351451"/>
            <a:ext cx="240145" cy="387927"/>
          </a:xfrm>
          <a:prstGeom prst="downArrow">
            <a:avLst>
              <a:gd name="adj1" fmla="val 42308"/>
              <a:gd name="adj2" fmla="val 50000"/>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sp>
        <p:nvSpPr>
          <p:cNvPr id="9" name="Arrow: Down 8"/>
          <p:cNvSpPr/>
          <p:nvPr/>
        </p:nvSpPr>
        <p:spPr>
          <a:xfrm>
            <a:off x="7980111" y="2360687"/>
            <a:ext cx="240145" cy="387927"/>
          </a:xfrm>
          <a:prstGeom prst="downArrow">
            <a:avLst>
              <a:gd name="adj1" fmla="val 42308"/>
              <a:gd name="adj2" fmla="val 50000"/>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sp>
        <p:nvSpPr>
          <p:cNvPr id="10" name="Arrow: Down 9"/>
          <p:cNvSpPr/>
          <p:nvPr/>
        </p:nvSpPr>
        <p:spPr>
          <a:xfrm>
            <a:off x="3399507" y="3005163"/>
            <a:ext cx="240145" cy="387927"/>
          </a:xfrm>
          <a:prstGeom prst="downArrow">
            <a:avLst>
              <a:gd name="adj1" fmla="val 42308"/>
              <a:gd name="adj2" fmla="val 50000"/>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sp>
        <p:nvSpPr>
          <p:cNvPr id="11" name="Arrow: Down 10"/>
          <p:cNvSpPr/>
          <p:nvPr/>
        </p:nvSpPr>
        <p:spPr>
          <a:xfrm>
            <a:off x="4156889" y="2976180"/>
            <a:ext cx="240145" cy="387927"/>
          </a:xfrm>
          <a:prstGeom prst="downArrow">
            <a:avLst>
              <a:gd name="adj1" fmla="val 42308"/>
              <a:gd name="adj2" fmla="val 50000"/>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sp>
        <p:nvSpPr>
          <p:cNvPr id="12" name="Arrow: Down 11"/>
          <p:cNvSpPr/>
          <p:nvPr/>
        </p:nvSpPr>
        <p:spPr>
          <a:xfrm>
            <a:off x="5308757" y="3005162"/>
            <a:ext cx="240145" cy="387927"/>
          </a:xfrm>
          <a:prstGeom prst="downArrow">
            <a:avLst>
              <a:gd name="adj1" fmla="val 42308"/>
              <a:gd name="adj2" fmla="val 50000"/>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sp>
        <p:nvSpPr>
          <p:cNvPr id="13" name="Arrow: Down 12"/>
          <p:cNvSpPr/>
          <p:nvPr/>
        </p:nvSpPr>
        <p:spPr>
          <a:xfrm>
            <a:off x="6282669" y="2957706"/>
            <a:ext cx="240145" cy="387927"/>
          </a:xfrm>
          <a:prstGeom prst="downArrow">
            <a:avLst>
              <a:gd name="adj1" fmla="val 42308"/>
              <a:gd name="adj2" fmla="val 50000"/>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sp>
        <p:nvSpPr>
          <p:cNvPr id="14" name="Arrow: Down 13"/>
          <p:cNvSpPr/>
          <p:nvPr/>
        </p:nvSpPr>
        <p:spPr>
          <a:xfrm>
            <a:off x="7376653" y="2976179"/>
            <a:ext cx="240145" cy="387927"/>
          </a:xfrm>
          <a:prstGeom prst="downArrow">
            <a:avLst>
              <a:gd name="adj1" fmla="val 42308"/>
              <a:gd name="adj2" fmla="val 50000"/>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a:solidFill>
                <a:srgbClr val="FF0000"/>
              </a:solidFill>
            </a:endParaRPr>
          </a:p>
        </p:txBody>
      </p:sp>
      <p:sp>
        <p:nvSpPr>
          <p:cNvPr id="16" name="Arrow: Down 15"/>
          <p:cNvSpPr/>
          <p:nvPr/>
        </p:nvSpPr>
        <p:spPr>
          <a:xfrm>
            <a:off x="8627289" y="3005162"/>
            <a:ext cx="240145" cy="387927"/>
          </a:xfrm>
          <a:prstGeom prst="downArrow">
            <a:avLst>
              <a:gd name="adj1" fmla="val 42308"/>
              <a:gd name="adj2" fmla="val 50000"/>
            </a:avLst>
          </a:prstGeom>
          <a:solidFill>
            <a:srgbClr val="FF0000"/>
          </a:solidFill>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endParaRPr lang="en-US" dirty="0">
              <a:solidFill>
                <a:srgbClr val="FF0000"/>
              </a:solidFill>
            </a:endParaRPr>
          </a:p>
        </p:txBody>
      </p:sp>
    </p:spTree>
    <p:extLst>
      <p:ext uri="{BB962C8B-B14F-4D97-AF65-F5344CB8AC3E}">
        <p14:creationId xmlns:p14="http://schemas.microsoft.com/office/powerpoint/2010/main" val="17228192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10"/>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3"/>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animBg="1"/>
      <p:bldP spid="8" grpId="0" animBg="1"/>
      <p:bldP spid="9" grpId="0" animBg="1"/>
      <p:bldP spid="10" grpId="0" animBg="1"/>
      <p:bldP spid="11" grpId="0" animBg="1"/>
      <p:bldP spid="12" grpId="0" animBg="1"/>
      <p:bldP spid="13" grpId="0" animBg="1"/>
      <p:bldP spid="14" grpId="0" animBg="1"/>
      <p:bldP spid="16"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Carnegie’s Parents:</a:t>
            </a:r>
            <a:br>
              <a:rPr lang="en-US" dirty="0"/>
            </a:br>
            <a:r>
              <a:rPr lang="en-US" dirty="0"/>
              <a:t>William and Margaret Carnegie</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392118" y="1988979"/>
            <a:ext cx="3043549" cy="4426980"/>
          </a:xfrm>
        </p:spPr>
      </p:pic>
    </p:spTree>
    <p:extLst>
      <p:ext uri="{BB962C8B-B14F-4D97-AF65-F5344CB8AC3E}">
        <p14:creationId xmlns:p14="http://schemas.microsoft.com/office/powerpoint/2010/main" val="3246613324"/>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417629" cy="5926818"/>
          </a:xfrm>
        </p:spPr>
        <p:txBody>
          <a:bodyPr>
            <a:normAutofit/>
          </a:bodyPr>
          <a:lstStyle/>
          <a:p>
            <a:pPr algn="ctr"/>
            <a:r>
              <a:rPr lang="en-US" dirty="0"/>
              <a:t>Carnegie Grants to Large Cities:</a:t>
            </a:r>
            <a:br>
              <a:rPr lang="en-US" dirty="0"/>
            </a:br>
            <a:r>
              <a:rPr lang="en-US" dirty="0"/>
              <a:t>Central and Branch Libraries</a:t>
            </a:r>
            <a:br>
              <a:rPr lang="en-US" dirty="0"/>
            </a:br>
            <a:endParaRPr lang="en-US" dirty="0"/>
          </a:p>
        </p:txBody>
      </p:sp>
    </p:spTree>
    <p:extLst>
      <p:ext uri="{BB962C8B-B14F-4D97-AF65-F5344CB8AC3E}">
        <p14:creationId xmlns:p14="http://schemas.microsoft.com/office/powerpoint/2010/main" val="4020033915"/>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3" y="300681"/>
            <a:ext cx="10353761" cy="551935"/>
          </a:xfrm>
        </p:spPr>
        <p:txBody>
          <a:bodyPr>
            <a:normAutofit fontScale="90000"/>
          </a:bodyPr>
          <a:lstStyle/>
          <a:p>
            <a:pPr algn="ctr"/>
            <a:r>
              <a:rPr lang="en-US" dirty="0" smtClean="0"/>
              <a:t>Detroit </a:t>
            </a:r>
            <a:endParaRPr lang="en-US" dirty="0"/>
          </a:p>
        </p:txBody>
      </p:sp>
      <p:pic>
        <p:nvPicPr>
          <p:cNvPr id="4" name="Content Placeholder 6"/>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00648" y="1075762"/>
            <a:ext cx="7784065" cy="5189377"/>
          </a:xfrm>
        </p:spPr>
      </p:pic>
    </p:spTree>
    <p:extLst>
      <p:ext uri="{BB962C8B-B14F-4D97-AF65-F5344CB8AC3E}">
        <p14:creationId xmlns:p14="http://schemas.microsoft.com/office/powerpoint/2010/main" val="640113387"/>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086" y="240102"/>
            <a:ext cx="10353761" cy="1326321"/>
          </a:xfrm>
        </p:spPr>
        <p:txBody>
          <a:bodyPr>
            <a:normAutofit/>
          </a:bodyPr>
          <a:lstStyle/>
          <a:p>
            <a:pPr algn="ctr"/>
            <a:r>
              <a:rPr lang="en-US" dirty="0"/>
              <a:t>Large City Grants: </a:t>
            </a:r>
            <a:br>
              <a:rPr lang="en-US" dirty="0"/>
            </a:br>
            <a:r>
              <a:rPr lang="en-US" dirty="0"/>
              <a:t>Branch Libraries Only</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052427" y="1566423"/>
            <a:ext cx="3675129" cy="4906487"/>
          </a:xfrm>
        </p:spPr>
      </p:pic>
    </p:spTree>
    <p:extLst>
      <p:ext uri="{BB962C8B-B14F-4D97-AF65-F5344CB8AC3E}">
        <p14:creationId xmlns:p14="http://schemas.microsoft.com/office/powerpoint/2010/main" val="128089204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42294"/>
            <a:ext cx="10353761" cy="1311564"/>
          </a:xfrm>
        </p:spPr>
        <p:txBody>
          <a:bodyPr>
            <a:normAutofit/>
          </a:bodyPr>
          <a:lstStyle/>
          <a:p>
            <a:pPr algn="ctr"/>
            <a:r>
              <a:rPr lang="en-US" dirty="0"/>
              <a:t>The New York Public Library Apartments</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49525" y="1353858"/>
            <a:ext cx="3358469" cy="5037706"/>
          </a:xfrm>
        </p:spPr>
      </p:pic>
      <p:pic>
        <p:nvPicPr>
          <p:cNvPr id="3" name="Content Placeholder 2"/>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019351" y="1353858"/>
            <a:ext cx="7561284" cy="5037706"/>
          </a:xfrm>
        </p:spPr>
      </p:pic>
    </p:spTree>
    <p:extLst>
      <p:ext uri="{BB962C8B-B14F-4D97-AF65-F5344CB8AC3E}">
        <p14:creationId xmlns:p14="http://schemas.microsoft.com/office/powerpoint/2010/main" val="359794404"/>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37459" y="384698"/>
            <a:ext cx="10515599" cy="870551"/>
          </a:xfrm>
        </p:spPr>
        <p:txBody>
          <a:bodyPr/>
          <a:lstStyle/>
          <a:p>
            <a:pPr algn="ctr"/>
            <a:r>
              <a:rPr lang="en-US" dirty="0"/>
              <a:t>Failed Grant Applications</a:t>
            </a:r>
          </a:p>
        </p:txBody>
      </p:sp>
      <p:sp>
        <p:nvSpPr>
          <p:cNvPr id="3" name="Content Placeholder 2"/>
          <p:cNvSpPr>
            <a:spLocks noGrp="1"/>
          </p:cNvSpPr>
          <p:nvPr>
            <p:ph idx="1"/>
          </p:nvPr>
        </p:nvSpPr>
        <p:spPr>
          <a:xfrm>
            <a:off x="669525" y="1255249"/>
            <a:ext cx="10515600" cy="3089429"/>
          </a:xfrm>
        </p:spPr>
        <p:txBody>
          <a:bodyPr>
            <a:normAutofit/>
          </a:bodyPr>
          <a:lstStyle/>
          <a:p>
            <a:pPr marL="0" indent="0">
              <a:buNone/>
            </a:pPr>
            <a:endParaRPr lang="en-US" dirty="0"/>
          </a:p>
          <a:p>
            <a:pPr marL="0" indent="0">
              <a:buNone/>
            </a:pPr>
            <a:r>
              <a:rPr lang="en-US" sz="3200" dirty="0"/>
              <a:t>There were 225 </a:t>
            </a:r>
            <a:r>
              <a:rPr lang="en-US" sz="3200" dirty="0" smtClean="0"/>
              <a:t>cities </a:t>
            </a:r>
            <a:r>
              <a:rPr lang="en-US" sz="3200" dirty="0"/>
              <a:t>that applied for grants and received a tentative offer, but for a variety of reasons never received money or built a library.</a:t>
            </a:r>
          </a:p>
        </p:txBody>
      </p:sp>
    </p:spTree>
    <p:extLst>
      <p:ext uri="{BB962C8B-B14F-4D97-AF65-F5344CB8AC3E}">
        <p14:creationId xmlns:p14="http://schemas.microsoft.com/office/powerpoint/2010/main" val="2406283274"/>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1505" y="101600"/>
            <a:ext cx="10353761" cy="1052945"/>
          </a:xfrm>
        </p:spPr>
        <p:txBody>
          <a:bodyPr/>
          <a:lstStyle/>
          <a:p>
            <a:pPr algn="ctr"/>
            <a:r>
              <a:rPr lang="en-US" dirty="0"/>
              <a:t>Carnegie Grants to Smaller </a:t>
            </a:r>
            <a:r>
              <a:rPr lang="en-US" dirty="0" smtClean="0"/>
              <a:t>cities</a:t>
            </a:r>
            <a:endParaRPr lang="en-US" dirty="0"/>
          </a:p>
        </p:txBody>
      </p:sp>
      <p:pic>
        <p:nvPicPr>
          <p:cNvPr id="4"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103199" y="1154545"/>
            <a:ext cx="8178156" cy="5237020"/>
          </a:xfrm>
        </p:spPr>
      </p:pic>
    </p:spTree>
    <p:extLst>
      <p:ext uri="{BB962C8B-B14F-4D97-AF65-F5344CB8AC3E}">
        <p14:creationId xmlns:p14="http://schemas.microsoft.com/office/powerpoint/2010/main" val="340137592"/>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Seymour: James Shields sends a Letter and James Bertram makes an Offer</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837534" y="1935921"/>
            <a:ext cx="4059557" cy="4537153"/>
          </a:xfrm>
        </p:spPr>
      </p:pic>
    </p:spTree>
    <p:extLst>
      <p:ext uri="{BB962C8B-B14F-4D97-AF65-F5344CB8AC3E}">
        <p14:creationId xmlns:p14="http://schemas.microsoft.com/office/powerpoint/2010/main" val="1720335178"/>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922" y="1450110"/>
            <a:ext cx="5089841" cy="2120648"/>
          </a:xfrm>
        </p:spPr>
        <p:txBody>
          <a:bodyPr>
            <a:normAutofit fontScale="90000"/>
          </a:bodyPr>
          <a:lstStyle/>
          <a:p>
            <a:pPr algn="ctr"/>
            <a:r>
              <a:rPr lang="en-US" dirty="0"/>
              <a:t>Seymour Leaders Encourage a “Yes” Vote on the Carnegie Proposition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755028" y="331353"/>
            <a:ext cx="4162354" cy="6208259"/>
          </a:xfrm>
        </p:spPr>
      </p:pic>
    </p:spTree>
    <p:extLst>
      <p:ext uri="{BB962C8B-B14F-4D97-AF65-F5344CB8AC3E}">
        <p14:creationId xmlns:p14="http://schemas.microsoft.com/office/powerpoint/2010/main" val="276675760"/>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6086" y="1802302"/>
            <a:ext cx="3039369" cy="1773382"/>
          </a:xfrm>
        </p:spPr>
        <p:txBody>
          <a:bodyPr>
            <a:normAutofit/>
          </a:bodyPr>
          <a:lstStyle/>
          <a:p>
            <a:pPr algn="ctr"/>
            <a:r>
              <a:rPr lang="en-US" dirty="0"/>
              <a:t>Seymour Chooses a Site</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4699653" y="373525"/>
            <a:ext cx="7159836" cy="6164172"/>
          </a:xfrm>
        </p:spPr>
      </p:pic>
      <p:sp>
        <p:nvSpPr>
          <p:cNvPr id="3" name="Oval 2"/>
          <p:cNvSpPr/>
          <p:nvPr/>
        </p:nvSpPr>
        <p:spPr>
          <a:xfrm>
            <a:off x="8279571" y="4387274"/>
            <a:ext cx="687281" cy="628072"/>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98337299"/>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69407" y="281127"/>
            <a:ext cx="10353761" cy="722050"/>
          </a:xfrm>
        </p:spPr>
        <p:txBody>
          <a:bodyPr/>
          <a:lstStyle/>
          <a:p>
            <a:pPr algn="ctr"/>
            <a:r>
              <a:rPr lang="en-US" dirty="0"/>
              <a:t>Carnegie Architects</a:t>
            </a:r>
          </a:p>
        </p:txBody>
      </p:sp>
      <p:pic>
        <p:nvPicPr>
          <p:cNvPr id="5"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349015" y="1003177"/>
            <a:ext cx="7394544" cy="5268613"/>
          </a:xfrm>
        </p:spPr>
      </p:pic>
      <p:sp>
        <p:nvSpPr>
          <p:cNvPr id="8" name="Arrow: Down 7"/>
          <p:cNvSpPr/>
          <p:nvPr/>
        </p:nvSpPr>
        <p:spPr>
          <a:xfrm rot="1634691">
            <a:off x="8023417" y="2085612"/>
            <a:ext cx="257930" cy="585927"/>
          </a:xfrm>
          <a:prstGeom prst="downArrow">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78316522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19934" y="1059392"/>
            <a:ext cx="4107305" cy="2553237"/>
          </a:xfrm>
        </p:spPr>
        <p:txBody>
          <a:bodyPr>
            <a:normAutofit/>
          </a:bodyPr>
          <a:lstStyle/>
          <a:p>
            <a:pPr algn="ctr"/>
            <a:r>
              <a:rPr lang="en-US" dirty="0"/>
              <a:t>1848: Emigrating to the </a:t>
            </a:r>
            <a:br>
              <a:rPr lang="en-US" dirty="0"/>
            </a:br>
            <a:r>
              <a:rPr lang="en-US" dirty="0"/>
              <a:t>United States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00028" y="645233"/>
            <a:ext cx="7211007" cy="5534676"/>
          </a:xfrm>
        </p:spPr>
      </p:pic>
      <p:sp>
        <p:nvSpPr>
          <p:cNvPr id="3" name="Oval 2"/>
          <p:cNvSpPr/>
          <p:nvPr/>
        </p:nvSpPr>
        <p:spPr>
          <a:xfrm>
            <a:off x="5960125" y="2710150"/>
            <a:ext cx="286440" cy="154236"/>
          </a:xfrm>
          <a:prstGeom prst="ellipse">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Tree>
    <p:extLst>
      <p:ext uri="{BB962C8B-B14F-4D97-AF65-F5344CB8AC3E}">
        <p14:creationId xmlns:p14="http://schemas.microsoft.com/office/powerpoint/2010/main" val="1998025685"/>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76725" y="275969"/>
            <a:ext cx="10353761" cy="626076"/>
          </a:xfrm>
        </p:spPr>
        <p:txBody>
          <a:bodyPr/>
          <a:lstStyle/>
          <a:p>
            <a:r>
              <a:rPr lang="en-US" dirty="0" smtClean="0"/>
              <a:t>SEYMOUR Construction</a:t>
            </a:r>
            <a:endParaRPr lang="en-US" dirty="0"/>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150699" y="1062681"/>
            <a:ext cx="10079787" cy="5350475"/>
          </a:xfrm>
        </p:spPr>
      </p:pic>
    </p:spTree>
    <p:extLst>
      <p:ext uri="{BB962C8B-B14F-4D97-AF65-F5344CB8AC3E}">
        <p14:creationId xmlns:p14="http://schemas.microsoft.com/office/powerpoint/2010/main" val="3110291824"/>
      </p:ext>
    </p:extLst>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384971" cy="5763532"/>
          </a:xfrm>
        </p:spPr>
        <p:txBody>
          <a:bodyPr/>
          <a:lstStyle/>
          <a:p>
            <a:pPr algn="ctr"/>
            <a:r>
              <a:rPr lang="en-US" dirty="0"/>
              <a:t>Architectural Styles in Indiana</a:t>
            </a:r>
          </a:p>
        </p:txBody>
      </p:sp>
    </p:spTree>
    <p:extLst>
      <p:ext uri="{BB962C8B-B14F-4D97-AF65-F5344CB8AC3E}">
        <p14:creationId xmlns:p14="http://schemas.microsoft.com/office/powerpoint/2010/main" val="2535762106"/>
      </p:ext>
    </p:extLst>
  </p:cSld>
  <p:clrMapOvr>
    <a:masterClrMapping/>
  </p:clrMapOvr>
  <p:timing>
    <p:tnLst>
      <p:par>
        <p:cTn id="1" dur="indefinite" restart="never" nodeType="tmRoot"/>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3908" y="221942"/>
            <a:ext cx="10353761" cy="835090"/>
          </a:xfrm>
        </p:spPr>
        <p:txBody>
          <a:bodyPr/>
          <a:lstStyle/>
          <a:p>
            <a:pPr algn="ctr"/>
            <a:r>
              <a:rPr lang="en-US" dirty="0"/>
              <a:t>Neoclassical: Seymour</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551013" y="959378"/>
            <a:ext cx="8739550" cy="5596520"/>
          </a:xfrm>
        </p:spPr>
      </p:pic>
    </p:spTree>
    <p:extLst>
      <p:ext uri="{BB962C8B-B14F-4D97-AF65-F5344CB8AC3E}">
        <p14:creationId xmlns:p14="http://schemas.microsoft.com/office/powerpoint/2010/main" val="3236023902"/>
      </p:ext>
    </p:extLst>
  </p:cSld>
  <p:clrMapOvr>
    <a:masterClrMapping/>
  </p:clrMapOvr>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1707" y="124287"/>
            <a:ext cx="10353761" cy="950500"/>
          </a:xfrm>
        </p:spPr>
        <p:txBody>
          <a:bodyPr/>
          <a:lstStyle/>
          <a:p>
            <a:pPr algn="ctr"/>
            <a:r>
              <a:rPr lang="en-US" dirty="0"/>
              <a:t>Beaux Arts: Columbus</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80057" y="923867"/>
            <a:ext cx="8577059" cy="5526327"/>
          </a:xfrm>
        </p:spPr>
      </p:pic>
    </p:spTree>
    <p:extLst>
      <p:ext uri="{BB962C8B-B14F-4D97-AF65-F5344CB8AC3E}">
        <p14:creationId xmlns:p14="http://schemas.microsoft.com/office/powerpoint/2010/main" val="1486040882"/>
      </p:ext>
    </p:extLst>
  </p:cSld>
  <p:clrMapOvr>
    <a:masterClrMapping/>
  </p:clrMapOvr>
  <p:timing>
    <p:tnLst>
      <p:par>
        <p:cTn id="1" dur="indefinite" restart="never" nodeType="tmRoot"/>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27135" y="115410"/>
            <a:ext cx="10353761" cy="1039276"/>
          </a:xfrm>
        </p:spPr>
        <p:txBody>
          <a:bodyPr/>
          <a:lstStyle/>
          <a:p>
            <a:pPr algn="ctr"/>
            <a:r>
              <a:rPr lang="en-US" dirty="0" smtClean="0"/>
              <a:t>Tudor: </a:t>
            </a:r>
            <a:r>
              <a:rPr lang="en-US" dirty="0"/>
              <a:t>Osgood</a:t>
            </a:r>
          </a:p>
        </p:txBody>
      </p:sp>
      <p:pic>
        <p:nvPicPr>
          <p:cNvPr id="4"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89863" y="912210"/>
            <a:ext cx="7428303" cy="5571227"/>
          </a:xfrm>
        </p:spPr>
      </p:pic>
    </p:spTree>
    <p:extLst>
      <p:ext uri="{BB962C8B-B14F-4D97-AF65-F5344CB8AC3E}">
        <p14:creationId xmlns:p14="http://schemas.microsoft.com/office/powerpoint/2010/main" val="691270160"/>
      </p:ext>
    </p:extLst>
  </p:cSld>
  <p:clrMapOvr>
    <a:masterClrMapping/>
  </p:clrMapOvr>
  <p:timing>
    <p:tnLst>
      <p:par>
        <p:cTn id="1" dur="indefinite" restart="never" nodeType="tmRoot"/>
      </p:par>
    </p:tn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140" y="204186"/>
            <a:ext cx="10353761" cy="781235"/>
          </a:xfrm>
        </p:spPr>
        <p:txBody>
          <a:bodyPr/>
          <a:lstStyle/>
          <a:p>
            <a:pPr algn="ctr"/>
            <a:r>
              <a:rPr lang="en-US" dirty="0"/>
              <a:t>Craftsman: Carmel</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75683" y="1047565"/>
            <a:ext cx="9658905" cy="5433134"/>
          </a:xfrm>
        </p:spPr>
      </p:pic>
    </p:spTree>
    <p:extLst>
      <p:ext uri="{BB962C8B-B14F-4D97-AF65-F5344CB8AC3E}">
        <p14:creationId xmlns:p14="http://schemas.microsoft.com/office/powerpoint/2010/main" val="2073444142"/>
      </p:ext>
    </p:extLst>
  </p:cSld>
  <p:clrMapOvr>
    <a:masterClrMapping/>
  </p:clrMapOvr>
  <p:timing>
    <p:tnLst>
      <p:par>
        <p:cTn id="1" dur="indefinite" restart="never" nodeType="tmRoot"/>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162" y="139084"/>
            <a:ext cx="10353761" cy="686540"/>
          </a:xfrm>
        </p:spPr>
        <p:txBody>
          <a:bodyPr/>
          <a:lstStyle/>
          <a:p>
            <a:pPr algn="ctr"/>
            <a:r>
              <a:rPr lang="en-US" dirty="0"/>
              <a:t>Interior Features</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994259" y="825624"/>
            <a:ext cx="8336131" cy="5557421"/>
          </a:xfrm>
        </p:spPr>
      </p:pic>
    </p:spTree>
    <p:extLst>
      <p:ext uri="{BB962C8B-B14F-4D97-AF65-F5344CB8AC3E}">
        <p14:creationId xmlns:p14="http://schemas.microsoft.com/office/powerpoint/2010/main" val="3144639218"/>
      </p:ext>
    </p:extLst>
  </p:cSld>
  <p:clrMapOvr>
    <a:masterClrMapping/>
  </p:clrMapOvr>
  <p:timing>
    <p:tnLst>
      <p:par>
        <p:cTn id="1" dur="indefinite" restart="never" nodeType="tmRoot"/>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522" y="168925"/>
            <a:ext cx="10353761" cy="668357"/>
          </a:xfrm>
        </p:spPr>
        <p:txBody>
          <a:bodyPr/>
          <a:lstStyle/>
          <a:p>
            <a:r>
              <a:rPr lang="en-US" dirty="0" smtClean="0"/>
              <a:t>Interior Features</a:t>
            </a:r>
            <a:endParaRPr lang="en-US" dirty="0"/>
          </a:p>
        </p:txBody>
      </p:sp>
      <p:pic>
        <p:nvPicPr>
          <p:cNvPr id="6" name="Content Placeholder 5"/>
          <p:cNvPicPr>
            <a:picLocks noGrp="1" noChangeAspect="1"/>
          </p:cNvPicPr>
          <p:nvPr>
            <p:ph sz="half" idx="2"/>
          </p:nvPr>
        </p:nvPicPr>
        <p:blipFill>
          <a:blip r:embed="rId3" cstate="print">
            <a:extLst>
              <a:ext uri="{28A0092B-C50C-407E-A947-70E740481C1C}">
                <a14:useLocalDpi xmlns:a14="http://schemas.microsoft.com/office/drawing/2010/main" val="0"/>
              </a:ext>
            </a:extLst>
          </a:blip>
          <a:stretch>
            <a:fillRect/>
          </a:stretch>
        </p:blipFill>
        <p:spPr>
          <a:xfrm>
            <a:off x="7743762" y="1231133"/>
            <a:ext cx="3702764" cy="4957677"/>
          </a:xfrm>
        </p:spPr>
      </p:pic>
      <p:pic>
        <p:nvPicPr>
          <p:cNvPr id="8" name="Content Placeholder 7"/>
          <p:cNvPicPr>
            <a:picLocks noGrp="1" noChangeAspect="1"/>
          </p:cNvPicPr>
          <p:nvPr>
            <p:ph sz="half" idx="1"/>
          </p:nvPr>
        </p:nvPicPr>
        <p:blipFill>
          <a:blip r:embed="rId4">
            <a:extLst>
              <a:ext uri="{28A0092B-C50C-407E-A947-70E740481C1C}">
                <a14:useLocalDpi xmlns:a14="http://schemas.microsoft.com/office/drawing/2010/main" val="0"/>
              </a:ext>
            </a:extLst>
          </a:blip>
          <a:stretch>
            <a:fillRect/>
          </a:stretch>
        </p:blipFill>
        <p:spPr>
          <a:xfrm>
            <a:off x="583896" y="1251877"/>
            <a:ext cx="6610120" cy="4936934"/>
          </a:xfrm>
        </p:spPr>
      </p:pic>
    </p:spTree>
    <p:extLst>
      <p:ext uri="{BB962C8B-B14F-4D97-AF65-F5344CB8AC3E}">
        <p14:creationId xmlns:p14="http://schemas.microsoft.com/office/powerpoint/2010/main" val="1145488330"/>
      </p:ext>
    </p:extLst>
  </p:cSld>
  <p:clrMapOvr>
    <a:masterClrMapping/>
  </p:clrMapOvr>
  <p:timing>
    <p:tnLst>
      <p:par>
        <p:cTn id="1" dur="indefinite" restart="never" nodeType="tmRoot"/>
      </p:par>
    </p:tn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841" y="0"/>
            <a:ext cx="11553643" cy="1145219"/>
          </a:xfrm>
        </p:spPr>
        <p:txBody>
          <a:bodyPr>
            <a:normAutofit/>
          </a:bodyPr>
          <a:lstStyle/>
          <a:p>
            <a:pPr algn="ctr"/>
            <a:r>
              <a:rPr lang="en-US" dirty="0"/>
              <a:t>Interior Furnishings: The Library Bureau</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420989" y="1412137"/>
            <a:ext cx="6047848" cy="5024173"/>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672300" y="1412138"/>
            <a:ext cx="5100943" cy="5024173"/>
          </a:xfrm>
        </p:spPr>
      </p:pic>
    </p:spTree>
    <p:extLst>
      <p:ext uri="{BB962C8B-B14F-4D97-AF65-F5344CB8AC3E}">
        <p14:creationId xmlns:p14="http://schemas.microsoft.com/office/powerpoint/2010/main" val="3467361271"/>
      </p:ext>
    </p:extLst>
  </p:cSld>
  <p:clrMapOvr>
    <a:masterClrMapping/>
  </p:clrMapOvr>
  <p:timing>
    <p:tnLst>
      <p:par>
        <p:cTn id="1" dur="indefinite" restart="never" nodeType="tmRoot"/>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56" y="112451"/>
            <a:ext cx="10353761" cy="784194"/>
          </a:xfrm>
        </p:spPr>
        <p:txBody>
          <a:bodyPr/>
          <a:lstStyle/>
          <a:p>
            <a:pPr algn="ctr"/>
            <a:r>
              <a:rPr lang="en-US" dirty="0"/>
              <a:t>Dedication Ceremonies</a:t>
            </a:r>
          </a:p>
        </p:txBody>
      </p:sp>
      <p:pic>
        <p:nvPicPr>
          <p:cNvPr id="4" name="Content Placeholder 6"/>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677621" y="781236"/>
            <a:ext cx="4622344" cy="5820729"/>
          </a:xfrm>
        </p:spPr>
      </p:pic>
    </p:spTree>
    <p:extLst>
      <p:ext uri="{BB962C8B-B14F-4D97-AF65-F5344CB8AC3E}">
        <p14:creationId xmlns:p14="http://schemas.microsoft.com/office/powerpoint/2010/main" val="738085805"/>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Carnegie’s Early Career</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255758" y="1875217"/>
            <a:ext cx="6407038" cy="4586288"/>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978128" y="1935920"/>
            <a:ext cx="4464879" cy="4464879"/>
          </a:xfrm>
        </p:spPr>
      </p:pic>
    </p:spTree>
    <p:extLst>
      <p:ext uri="{BB962C8B-B14F-4D97-AF65-F5344CB8AC3E}">
        <p14:creationId xmlns:p14="http://schemas.microsoft.com/office/powerpoint/2010/main" val="3359493693"/>
      </p:ext>
    </p:extLst>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2610" y="246044"/>
            <a:ext cx="10353761" cy="756492"/>
          </a:xfrm>
        </p:spPr>
        <p:txBody>
          <a:bodyPr/>
          <a:lstStyle/>
          <a:p>
            <a:r>
              <a:rPr lang="en-US" dirty="0" smtClean="0"/>
              <a:t>CORNERSTONES</a:t>
            </a:r>
            <a:endParaRPr lang="en-US" dirty="0"/>
          </a:p>
        </p:txBody>
      </p:sp>
      <p:pic>
        <p:nvPicPr>
          <p:cNvPr id="6" name="Content Placeholder 5"/>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1883884" y="897775"/>
            <a:ext cx="8401509" cy="5554437"/>
          </a:xfrm>
        </p:spPr>
      </p:pic>
    </p:spTree>
    <p:extLst>
      <p:ext uri="{BB962C8B-B14F-4D97-AF65-F5344CB8AC3E}">
        <p14:creationId xmlns:p14="http://schemas.microsoft.com/office/powerpoint/2010/main" val="2572617976"/>
      </p:ext>
    </p:extLst>
  </p:cSld>
  <p:clrMapOvr>
    <a:masterClrMapping/>
  </p:clrMapOvr>
  <p:timing>
    <p:tnLst>
      <p:par>
        <p:cTn id="1" dur="indefinite" restart="never" nodeType="tmRoot"/>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22673" y="186431"/>
            <a:ext cx="10353761" cy="1128053"/>
          </a:xfrm>
        </p:spPr>
        <p:txBody>
          <a:bodyPr>
            <a:normAutofit fontScale="90000"/>
          </a:bodyPr>
          <a:lstStyle/>
          <a:p>
            <a:pPr algn="ctr"/>
            <a:r>
              <a:rPr lang="en-US" dirty="0"/>
              <a:t>Indiana Received More Carnegie Grants than Any other U.S. State: Why?</a:t>
            </a:r>
          </a:p>
        </p:txBody>
      </p:sp>
      <p:pic>
        <p:nvPicPr>
          <p:cNvPr id="4"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669152" y="1314484"/>
            <a:ext cx="4178709" cy="5248620"/>
          </a:xfrm>
        </p:spPr>
      </p:pic>
    </p:spTree>
    <p:extLst>
      <p:ext uri="{BB962C8B-B14F-4D97-AF65-F5344CB8AC3E}">
        <p14:creationId xmlns:p14="http://schemas.microsoft.com/office/powerpoint/2010/main" val="895248010"/>
      </p:ext>
    </p:extLst>
  </p:cSld>
  <p:clrMapOvr>
    <a:masterClrMapping/>
  </p:clrMapOvr>
  <p:timing>
    <p:tnLst>
      <p:par>
        <p:cTn id="1" dur="indefinite" restart="never" nodeType="tmRoot"/>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6677" y="279095"/>
            <a:ext cx="10353761" cy="767508"/>
          </a:xfrm>
        </p:spPr>
        <p:txBody>
          <a:bodyPr/>
          <a:lstStyle/>
          <a:p>
            <a:r>
              <a:rPr lang="en-US" dirty="0" smtClean="0"/>
              <a:t>Academic Carnegies in Indiana</a:t>
            </a:r>
            <a:endParaRPr lang="en-US" dirty="0"/>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738573" y="1233890"/>
            <a:ext cx="6549967" cy="4912475"/>
          </a:xfrm>
        </p:spPr>
      </p:pic>
    </p:spTree>
    <p:extLst>
      <p:ext uri="{BB962C8B-B14F-4D97-AF65-F5344CB8AC3E}">
        <p14:creationId xmlns:p14="http://schemas.microsoft.com/office/powerpoint/2010/main" val="3320941890"/>
      </p:ext>
    </p:extLst>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334392"/>
            <a:ext cx="10353761" cy="1023891"/>
          </a:xfrm>
        </p:spPr>
        <p:txBody>
          <a:bodyPr/>
          <a:lstStyle/>
          <a:p>
            <a:pPr algn="ctr"/>
            <a:r>
              <a:rPr lang="en-US" dirty="0"/>
              <a:t>When Did the Grants End?</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94918" y="1915886"/>
            <a:ext cx="11602164" cy="2738551"/>
          </a:xfrm>
        </p:spPr>
      </p:pic>
    </p:spTree>
    <p:extLst>
      <p:ext uri="{BB962C8B-B14F-4D97-AF65-F5344CB8AC3E}">
        <p14:creationId xmlns:p14="http://schemas.microsoft.com/office/powerpoint/2010/main" val="1968490995"/>
      </p:ext>
    </p:extLst>
  </p:cSld>
  <p:clrMapOvr>
    <a:masterClrMapping/>
  </p:clrMapOvr>
  <p:timing>
    <p:tnLst>
      <p:par>
        <p:cTn id="1" dur="indefinite" restart="never" nodeType="tmRoot"/>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49305" y="174594"/>
            <a:ext cx="10353761" cy="926237"/>
          </a:xfrm>
        </p:spPr>
        <p:txBody>
          <a:bodyPr/>
          <a:lstStyle/>
          <a:p>
            <a:pPr algn="ctr"/>
            <a:r>
              <a:rPr lang="en-US" dirty="0"/>
              <a:t>The Alvin Johnson Report</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745637" y="1029811"/>
            <a:ext cx="4420836" cy="5500784"/>
          </a:xfrm>
        </p:spPr>
      </p:pic>
    </p:spTree>
    <p:extLst>
      <p:ext uri="{BB962C8B-B14F-4D97-AF65-F5344CB8AC3E}">
        <p14:creationId xmlns:p14="http://schemas.microsoft.com/office/powerpoint/2010/main" val="290760620"/>
      </p:ext>
    </p:extLst>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68171" y="1924102"/>
            <a:ext cx="5442885" cy="1325563"/>
          </a:xfrm>
        </p:spPr>
        <p:txBody>
          <a:bodyPr>
            <a:normAutofit fontScale="90000"/>
          </a:bodyPr>
          <a:lstStyle/>
          <a:p>
            <a:pPr algn="ctr"/>
            <a:r>
              <a:rPr lang="en-US" dirty="0"/>
              <a:t>Carnegie’s Daughter Margaret </a:t>
            </a:r>
            <a:br>
              <a:rPr lang="en-US" dirty="0"/>
            </a:br>
            <a:r>
              <a:rPr lang="en-US" dirty="0"/>
              <a:t>Gets Married</a:t>
            </a:r>
          </a:p>
        </p:txBody>
      </p:sp>
      <p:pic>
        <p:nvPicPr>
          <p:cNvPr id="6" name="Content Placeholder 5"/>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6441985" y="282212"/>
            <a:ext cx="4811843" cy="6338181"/>
          </a:xfrm>
        </p:spPr>
      </p:pic>
    </p:spTree>
    <p:extLst>
      <p:ext uri="{BB962C8B-B14F-4D97-AF65-F5344CB8AC3E}">
        <p14:creationId xmlns:p14="http://schemas.microsoft.com/office/powerpoint/2010/main" val="190508227"/>
      </p:ext>
    </p:extLst>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96040" y="239698"/>
            <a:ext cx="10353761" cy="710213"/>
          </a:xfrm>
        </p:spPr>
        <p:txBody>
          <a:bodyPr/>
          <a:lstStyle/>
          <a:p>
            <a:pPr algn="ctr"/>
            <a:r>
              <a:rPr lang="en-US" dirty="0"/>
              <a:t>The Death of Andrew Carnegie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438738" y="949911"/>
            <a:ext cx="7410406" cy="5548542"/>
          </a:xfrm>
        </p:spPr>
      </p:pic>
    </p:spTree>
    <p:extLst>
      <p:ext uri="{BB962C8B-B14F-4D97-AF65-F5344CB8AC3E}">
        <p14:creationId xmlns:p14="http://schemas.microsoft.com/office/powerpoint/2010/main" val="3467436531"/>
      </p:ext>
    </p:extLst>
  </p:cSld>
  <p:clrMapOvr>
    <a:masterClrMapping/>
  </p:clrMapOvr>
  <p:timing>
    <p:tnLst>
      <p:par>
        <p:cTn id="1" dur="indefinite" restart="never" nodeType="tmRoot"/>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363200" cy="5719989"/>
          </a:xfrm>
        </p:spPr>
        <p:txBody>
          <a:bodyPr/>
          <a:lstStyle/>
          <a:p>
            <a:pPr algn="ctr"/>
            <a:r>
              <a:rPr lang="en-US" dirty="0"/>
              <a:t>What Happened to them All?</a:t>
            </a:r>
          </a:p>
        </p:txBody>
      </p:sp>
    </p:spTree>
    <p:extLst>
      <p:ext uri="{BB962C8B-B14F-4D97-AF65-F5344CB8AC3E}">
        <p14:creationId xmlns:p14="http://schemas.microsoft.com/office/powerpoint/2010/main" val="1672206871"/>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87162" y="213064"/>
            <a:ext cx="10353761" cy="701337"/>
          </a:xfrm>
        </p:spPr>
        <p:txBody>
          <a:bodyPr/>
          <a:lstStyle/>
          <a:p>
            <a:pPr algn="ctr"/>
            <a:r>
              <a:rPr lang="en-US" dirty="0"/>
              <a:t>Still in Use as A Library</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77965" y="914401"/>
            <a:ext cx="5572153" cy="5572153"/>
          </a:xfrm>
        </p:spPr>
      </p:pic>
    </p:spTree>
    <p:extLst>
      <p:ext uri="{BB962C8B-B14F-4D97-AF65-F5344CB8AC3E}">
        <p14:creationId xmlns:p14="http://schemas.microsoft.com/office/powerpoint/2010/main" val="3948207190"/>
      </p:ext>
    </p:extLst>
  </p:cSld>
  <p:clrMapOvr>
    <a:masterClrMapping/>
  </p:clrMapOvr>
  <p:timing>
    <p:tnLst>
      <p:par>
        <p:cTn id="1" dur="indefinite" restart="never" nodeType="tmRoot"/>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896" y="275207"/>
            <a:ext cx="10353761" cy="878891"/>
          </a:xfrm>
        </p:spPr>
        <p:txBody>
          <a:bodyPr>
            <a:normAutofit fontScale="90000"/>
          </a:bodyPr>
          <a:lstStyle/>
          <a:p>
            <a:pPr algn="ctr"/>
            <a:r>
              <a:rPr lang="en-US" dirty="0"/>
              <a:t>Seymour: 1928 Renovation and Expansion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7100" y="1154098"/>
            <a:ext cx="9247352" cy="5255579"/>
          </a:xfrm>
        </p:spPr>
      </p:pic>
    </p:spTree>
    <p:extLst>
      <p:ext uri="{BB962C8B-B14F-4D97-AF65-F5344CB8AC3E}">
        <p14:creationId xmlns:p14="http://schemas.microsoft.com/office/powerpoint/2010/main" val="1465916910"/>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Working for Thomas A. Scott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953164" y="1616797"/>
            <a:ext cx="3768436" cy="4770173"/>
          </a:xfrm>
        </p:spPr>
      </p:pic>
    </p:spTree>
    <p:extLst>
      <p:ext uri="{BB962C8B-B14F-4D97-AF65-F5344CB8AC3E}">
        <p14:creationId xmlns:p14="http://schemas.microsoft.com/office/powerpoint/2010/main" val="1350522651"/>
      </p:ext>
    </p:extLst>
  </p:cSld>
  <p:clrMapOvr>
    <a:masterClrMapping/>
  </p:clrMapOvr>
  <p:timing>
    <p:tnLst>
      <p:par>
        <p:cTn id="1" dur="indefinite" restart="never" nodeType="tmRoot"/>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72862" y="1"/>
            <a:ext cx="11507253" cy="852256"/>
          </a:xfrm>
        </p:spPr>
        <p:txBody>
          <a:bodyPr>
            <a:normAutofit/>
          </a:bodyPr>
          <a:lstStyle/>
          <a:p>
            <a:pPr algn="ctr"/>
            <a:r>
              <a:rPr lang="en-US" dirty="0"/>
              <a:t>Seymour: 1928 Renovation and Expansion</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155000" y="1225117"/>
            <a:ext cx="4932501" cy="4951845"/>
          </a:xfr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306840" y="1225117"/>
            <a:ext cx="6728053" cy="4951845"/>
          </a:xfrm>
        </p:spPr>
      </p:pic>
    </p:spTree>
    <p:extLst>
      <p:ext uri="{BB962C8B-B14F-4D97-AF65-F5344CB8AC3E}">
        <p14:creationId xmlns:p14="http://schemas.microsoft.com/office/powerpoint/2010/main" val="3926454375"/>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56" y="174594"/>
            <a:ext cx="10353761" cy="1086035"/>
          </a:xfrm>
        </p:spPr>
        <p:txBody>
          <a:bodyPr>
            <a:normAutofit fontScale="90000"/>
          </a:bodyPr>
          <a:lstStyle/>
          <a:p>
            <a:pPr algn="ctr"/>
            <a:r>
              <a:rPr lang="en-US" dirty="0"/>
              <a:t>Jackson County Public Library: 1992 </a:t>
            </a:r>
            <a:br>
              <a:rPr lang="en-US" dirty="0"/>
            </a:br>
            <a:r>
              <a:rPr lang="en-US" dirty="0"/>
              <a:t>Construction, Renovation and Expansion</a:t>
            </a:r>
          </a:p>
        </p:txBody>
      </p:sp>
      <p:pic>
        <p:nvPicPr>
          <p:cNvPr id="8" name="Content Placeholder 7"/>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914356" y="1171852"/>
            <a:ext cx="10462915" cy="5379868"/>
          </a:xfrm>
        </p:spPr>
      </p:pic>
    </p:spTree>
    <p:extLst>
      <p:ext uri="{BB962C8B-B14F-4D97-AF65-F5344CB8AC3E}">
        <p14:creationId xmlns:p14="http://schemas.microsoft.com/office/powerpoint/2010/main" val="4120629483"/>
      </p:ext>
    </p:extLst>
  </p:cSld>
  <p:clrMapOvr>
    <a:masterClrMapping/>
  </p:clrMapOvr>
  <p:timing>
    <p:tnLst>
      <p:par>
        <p:cTn id="1" dur="indefinite" restart="never" nodeType="tmRoot"/>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pPr algn="ctr"/>
            <a:r>
              <a:rPr lang="en-US" dirty="0"/>
              <a:t>1992: Crothersville and Medora</a:t>
            </a:r>
            <a:br>
              <a:rPr lang="en-US" dirty="0"/>
            </a:br>
            <a:r>
              <a:rPr lang="en-US" dirty="0"/>
              <a:t>Branches Built</a:t>
            </a:r>
          </a:p>
        </p:txBody>
      </p:sp>
      <p:pic>
        <p:nvPicPr>
          <p:cNvPr id="8" name="Content Placeholder 7"/>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17342" y="2159794"/>
            <a:ext cx="5513547" cy="3886200"/>
          </a:xfrm>
        </p:spPr>
      </p:pic>
      <p:pic>
        <p:nvPicPr>
          <p:cNvPr id="7" name="Content Placeholder 6"/>
          <p:cNvPicPr>
            <a:picLocks noGrp="1" noChangeAspect="1"/>
          </p:cNvPicPr>
          <p:nvPr>
            <p:ph sz="half" idx="2"/>
          </p:nvPr>
        </p:nvPicPr>
        <p:blipFill>
          <a:blip r:embed="rId4" cstate="print">
            <a:extLst>
              <a:ext uri="{28A0092B-C50C-407E-A947-70E740481C1C}">
                <a14:useLocalDpi xmlns:a14="http://schemas.microsoft.com/office/drawing/2010/main" val="0"/>
              </a:ext>
            </a:extLst>
          </a:blip>
          <a:stretch>
            <a:fillRect/>
          </a:stretch>
        </p:blipFill>
        <p:spPr>
          <a:xfrm>
            <a:off x="6253161" y="2087563"/>
            <a:ext cx="4935541" cy="3703637"/>
          </a:xfrm>
        </p:spPr>
      </p:pic>
    </p:spTree>
    <p:extLst>
      <p:ext uri="{BB962C8B-B14F-4D97-AF65-F5344CB8AC3E}">
        <p14:creationId xmlns:p14="http://schemas.microsoft.com/office/powerpoint/2010/main" val="279969305"/>
      </p:ext>
    </p:extLst>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pPr algn="ctr"/>
            <a:r>
              <a:rPr lang="en-US" dirty="0"/>
              <a:t>Accessibility Laws</a:t>
            </a:r>
          </a:p>
        </p:txBody>
      </p:sp>
      <p:sp>
        <p:nvSpPr>
          <p:cNvPr id="3" name="Content Placeholder 2"/>
          <p:cNvSpPr>
            <a:spLocks noGrp="1"/>
          </p:cNvSpPr>
          <p:nvPr>
            <p:ph idx="1"/>
          </p:nvPr>
        </p:nvSpPr>
        <p:spPr/>
        <p:txBody>
          <a:bodyPr>
            <a:normAutofit/>
          </a:bodyPr>
          <a:lstStyle/>
          <a:p>
            <a:r>
              <a:rPr lang="en-US" sz="2800" dirty="0"/>
              <a:t>The Rehabilitation Act of 1973</a:t>
            </a:r>
          </a:p>
          <a:p>
            <a:pPr marL="0" indent="0">
              <a:buNone/>
            </a:pPr>
            <a:endParaRPr lang="en-US" sz="2800" dirty="0"/>
          </a:p>
          <a:p>
            <a:r>
              <a:rPr lang="en-US" sz="2800" dirty="0"/>
              <a:t>The Americans with Disabilities Act of 1990</a:t>
            </a:r>
          </a:p>
        </p:txBody>
      </p:sp>
    </p:spTree>
    <p:extLst>
      <p:ext uri="{BB962C8B-B14F-4D97-AF65-F5344CB8AC3E}">
        <p14:creationId xmlns:p14="http://schemas.microsoft.com/office/powerpoint/2010/main" val="37082271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 calcmode="lin" valueType="num">
                                      <p:cBhvr>
                                        <p:cTn id="7" dur="1000" fill="hold"/>
                                        <p:tgtEl>
                                          <p:spTgt spid="3">
                                            <p:txEl>
                                              <p:pRg st="0" end="0"/>
                                            </p:txEl>
                                          </p:spTgt>
                                        </p:tgtEl>
                                        <p:attrNameLst>
                                          <p:attrName>ppt_w</p:attrName>
                                        </p:attrNameLst>
                                      </p:cBhvr>
                                      <p:tavLst>
                                        <p:tav tm="0">
                                          <p:val>
                                            <p:fltVal val="0"/>
                                          </p:val>
                                        </p:tav>
                                        <p:tav tm="100000">
                                          <p:val>
                                            <p:strVal val="#ppt_w"/>
                                          </p:val>
                                        </p:tav>
                                      </p:tavLst>
                                    </p:anim>
                                    <p:anim calcmode="lin" valueType="num">
                                      <p:cBhvr>
                                        <p:cTn id="8" dur="1000" fill="hold"/>
                                        <p:tgtEl>
                                          <p:spTgt spid="3">
                                            <p:txEl>
                                              <p:pRg st="0" end="0"/>
                                            </p:txEl>
                                          </p:spTgt>
                                        </p:tgtEl>
                                        <p:attrNameLst>
                                          <p:attrName>ppt_h</p:attrName>
                                        </p:attrNameLst>
                                      </p:cBhvr>
                                      <p:tavLst>
                                        <p:tav tm="0">
                                          <p:val>
                                            <p:fltVal val="0"/>
                                          </p:val>
                                        </p:tav>
                                        <p:tav tm="100000">
                                          <p:val>
                                            <p:strVal val="#ppt_h"/>
                                          </p:val>
                                        </p:tav>
                                      </p:tavLst>
                                    </p:anim>
                                    <p:anim calcmode="lin" valueType="num">
                                      <p:cBhvr>
                                        <p:cTn id="9" dur="1000" fill="hold"/>
                                        <p:tgtEl>
                                          <p:spTgt spid="3">
                                            <p:txEl>
                                              <p:pRg st="0" end="0"/>
                                            </p:txEl>
                                          </p:spTgt>
                                        </p:tgtEl>
                                        <p:attrNameLst>
                                          <p:attrName>style.rotation</p:attrName>
                                        </p:attrNameLst>
                                      </p:cBhvr>
                                      <p:tavLst>
                                        <p:tav tm="0">
                                          <p:val>
                                            <p:fltVal val="90"/>
                                          </p:val>
                                        </p:tav>
                                        <p:tav tm="100000">
                                          <p:val>
                                            <p:fltVal val="0"/>
                                          </p:val>
                                        </p:tav>
                                      </p:tavLst>
                                    </p:anim>
                                    <p:animEffect transition="in" filter="fade">
                                      <p:cBhvr>
                                        <p:cTn id="10" dur="1000"/>
                                        <p:tgtEl>
                                          <p:spTgt spid="3">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anim calcmode="lin" valueType="num">
                                      <p:cBhvr>
                                        <p:cTn id="15" dur="1000" fill="hold"/>
                                        <p:tgtEl>
                                          <p:spTgt spid="3">
                                            <p:txEl>
                                              <p:pRg st="2" end="2"/>
                                            </p:txEl>
                                          </p:spTgt>
                                        </p:tgtEl>
                                        <p:attrNameLst>
                                          <p:attrName>ppt_w</p:attrName>
                                        </p:attrNameLst>
                                      </p:cBhvr>
                                      <p:tavLst>
                                        <p:tav tm="0">
                                          <p:val>
                                            <p:fltVal val="0"/>
                                          </p:val>
                                        </p:tav>
                                        <p:tav tm="100000">
                                          <p:val>
                                            <p:strVal val="#ppt_w"/>
                                          </p:val>
                                        </p:tav>
                                      </p:tavLst>
                                    </p:anim>
                                    <p:anim calcmode="lin" valueType="num">
                                      <p:cBhvr>
                                        <p:cTn id="16" dur="1000" fill="hold"/>
                                        <p:tgtEl>
                                          <p:spTgt spid="3">
                                            <p:txEl>
                                              <p:pRg st="2" end="2"/>
                                            </p:txEl>
                                          </p:spTgt>
                                        </p:tgtEl>
                                        <p:attrNameLst>
                                          <p:attrName>ppt_h</p:attrName>
                                        </p:attrNameLst>
                                      </p:cBhvr>
                                      <p:tavLst>
                                        <p:tav tm="0">
                                          <p:val>
                                            <p:fltVal val="0"/>
                                          </p:val>
                                        </p:tav>
                                        <p:tav tm="100000">
                                          <p:val>
                                            <p:strVal val="#ppt_h"/>
                                          </p:val>
                                        </p:tav>
                                      </p:tavLst>
                                    </p:anim>
                                    <p:anim calcmode="lin" valueType="num">
                                      <p:cBhvr>
                                        <p:cTn id="17" dur="1000" fill="hold"/>
                                        <p:tgtEl>
                                          <p:spTgt spid="3">
                                            <p:txEl>
                                              <p:pRg st="2" end="2"/>
                                            </p:txEl>
                                          </p:spTgt>
                                        </p:tgtEl>
                                        <p:attrNameLst>
                                          <p:attrName>style.rotation</p:attrName>
                                        </p:attrNameLst>
                                      </p:cBhvr>
                                      <p:tavLst>
                                        <p:tav tm="0">
                                          <p:val>
                                            <p:fltVal val="90"/>
                                          </p:val>
                                        </p:tav>
                                        <p:tav tm="100000">
                                          <p:val>
                                            <p:fltVal val="0"/>
                                          </p:val>
                                        </p:tav>
                                      </p:tavLst>
                                    </p:anim>
                                    <p:animEffect transition="in" filter="fade">
                                      <p:cBhvr>
                                        <p:cTn id="18" dur="10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30820" y="133165"/>
            <a:ext cx="11498376" cy="825623"/>
          </a:xfrm>
        </p:spPr>
        <p:txBody>
          <a:bodyPr>
            <a:normAutofit/>
          </a:bodyPr>
          <a:lstStyle/>
          <a:p>
            <a:pPr algn="ctr"/>
            <a:r>
              <a:rPr lang="en-US" dirty="0"/>
              <a:t>Seymour: 2005 Renovation and Expansion</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410393" y="892846"/>
            <a:ext cx="4033480" cy="5377974"/>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4662823" y="892846"/>
            <a:ext cx="7139356" cy="5354517"/>
          </a:xfrm>
        </p:spPr>
      </p:pic>
    </p:spTree>
    <p:extLst>
      <p:ext uri="{BB962C8B-B14F-4D97-AF65-F5344CB8AC3E}">
        <p14:creationId xmlns:p14="http://schemas.microsoft.com/office/powerpoint/2010/main" val="3312440113"/>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200" y="365125"/>
            <a:ext cx="10597308" cy="5826355"/>
          </a:xfrm>
        </p:spPr>
        <p:txBody>
          <a:bodyPr/>
          <a:lstStyle/>
          <a:p>
            <a:pPr algn="ctr"/>
            <a:r>
              <a:rPr lang="en-US" dirty="0"/>
              <a:t>Other Ways Carnegies are Used Today</a:t>
            </a:r>
          </a:p>
        </p:txBody>
      </p:sp>
    </p:spTree>
    <p:extLst>
      <p:ext uri="{BB962C8B-B14F-4D97-AF65-F5344CB8AC3E}">
        <p14:creationId xmlns:p14="http://schemas.microsoft.com/office/powerpoint/2010/main" val="3790432359"/>
      </p:ext>
    </p:extLst>
  </p:cSld>
  <p:clrMapOvr>
    <a:masterClrMapping/>
  </p:clrMapOvr>
  <p:timing>
    <p:tnLst>
      <p:par>
        <p:cTn id="1" dur="indefinite" restart="never" nodeType="tmRoot"/>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156839"/>
            <a:ext cx="10353761" cy="908482"/>
          </a:xfrm>
        </p:spPr>
        <p:txBody>
          <a:bodyPr>
            <a:normAutofit fontScale="90000"/>
          </a:bodyPr>
          <a:lstStyle/>
          <a:p>
            <a:pPr algn="ctr"/>
            <a:r>
              <a:rPr lang="en-US" dirty="0"/>
              <a:t>Repurposed from a Main Branch </a:t>
            </a:r>
            <a:br>
              <a:rPr lang="en-US" dirty="0"/>
            </a:br>
            <a:r>
              <a:rPr lang="en-US" dirty="0"/>
              <a:t>to a Smaller Branch</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3284739" y="1166308"/>
            <a:ext cx="5429801" cy="5429801"/>
          </a:xfrm>
        </p:spPr>
      </p:pic>
    </p:spTree>
    <p:extLst>
      <p:ext uri="{BB962C8B-B14F-4D97-AF65-F5344CB8AC3E}">
        <p14:creationId xmlns:p14="http://schemas.microsoft.com/office/powerpoint/2010/main" val="3080948202"/>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56" y="192350"/>
            <a:ext cx="10353761" cy="837460"/>
          </a:xfrm>
        </p:spPr>
        <p:txBody>
          <a:bodyPr/>
          <a:lstStyle/>
          <a:p>
            <a:pPr algn="ctr"/>
            <a:r>
              <a:rPr lang="en-US" dirty="0"/>
              <a:t>Repurposed for other Municipal Use</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299317" y="958729"/>
            <a:ext cx="7235302" cy="5426477"/>
          </a:xfrm>
        </p:spPr>
      </p:pic>
    </p:spTree>
    <p:extLst>
      <p:ext uri="{BB962C8B-B14F-4D97-AF65-F5344CB8AC3E}">
        <p14:creationId xmlns:p14="http://schemas.microsoft.com/office/powerpoint/2010/main" val="3709111008"/>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45120" y="130207"/>
            <a:ext cx="10353761" cy="1165934"/>
          </a:xfrm>
        </p:spPr>
        <p:txBody>
          <a:bodyPr>
            <a:normAutofit fontScale="90000"/>
          </a:bodyPr>
          <a:lstStyle/>
          <a:p>
            <a:pPr algn="ctr"/>
            <a:r>
              <a:rPr lang="en-US" dirty="0"/>
              <a:t>Repurposed as a Civic Organization or</a:t>
            </a:r>
            <a:br>
              <a:rPr lang="en-US" dirty="0"/>
            </a:br>
            <a:r>
              <a:rPr lang="en-US" dirty="0"/>
              <a:t>Cultural Organization</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53080" y="1228607"/>
            <a:ext cx="10045801" cy="5179867"/>
          </a:xfrm>
        </p:spPr>
      </p:pic>
    </p:spTree>
    <p:extLst>
      <p:ext uri="{BB962C8B-B14F-4D97-AF65-F5344CB8AC3E}">
        <p14:creationId xmlns:p14="http://schemas.microsoft.com/office/powerpoint/2010/main" val="3497077761"/>
      </p:ext>
    </p:extLst>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0204" y="210106"/>
            <a:ext cx="10353761" cy="846338"/>
          </a:xfrm>
        </p:spPr>
        <p:txBody>
          <a:bodyPr/>
          <a:lstStyle/>
          <a:p>
            <a:pPr algn="ctr"/>
            <a:r>
              <a:rPr lang="en-US" dirty="0"/>
              <a:t>Repurposed as a Business</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091954" y="1056443"/>
            <a:ext cx="9599606" cy="5399777"/>
          </a:xfrm>
        </p:spPr>
      </p:pic>
    </p:spTree>
    <p:extLst>
      <p:ext uri="{BB962C8B-B14F-4D97-AF65-F5344CB8AC3E}">
        <p14:creationId xmlns:p14="http://schemas.microsoft.com/office/powerpoint/2010/main" val="3987606482"/>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3345" y="609600"/>
            <a:ext cx="10824211" cy="1326321"/>
          </a:xfrm>
        </p:spPr>
        <p:txBody>
          <a:bodyPr>
            <a:normAutofit/>
          </a:bodyPr>
          <a:lstStyle/>
          <a:p>
            <a:pPr algn="ctr"/>
            <a:r>
              <a:rPr lang="en-US" dirty="0"/>
              <a:t>How Carnegie Made His Fortune: Steel</a:t>
            </a:r>
          </a:p>
        </p:txBody>
      </p:sp>
      <p:pic>
        <p:nvPicPr>
          <p:cNvPr id="4" name="Picture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382982" y="1687154"/>
            <a:ext cx="6475246" cy="4722883"/>
          </a:xfrm>
        </p:spPr>
      </p:pic>
    </p:spTree>
    <p:extLst>
      <p:ext uri="{BB962C8B-B14F-4D97-AF65-F5344CB8AC3E}">
        <p14:creationId xmlns:p14="http://schemas.microsoft.com/office/powerpoint/2010/main" val="3067631153"/>
      </p:ext>
    </p:extLst>
  </p:cSld>
  <p:clrMapOvr>
    <a:masterClrMapping/>
  </p:clrMapOvr>
  <p:timing>
    <p:tnLst>
      <p:par>
        <p:cTn id="1" dur="indefinite" restart="never" nodeType="tmRoot"/>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56" y="236738"/>
            <a:ext cx="10353761" cy="810827"/>
          </a:xfrm>
        </p:spPr>
        <p:txBody>
          <a:bodyPr/>
          <a:lstStyle/>
          <a:p>
            <a:pPr algn="ctr"/>
            <a:r>
              <a:rPr lang="en-US" dirty="0"/>
              <a:t>Repurposed as a Private Residence</a:t>
            </a:r>
          </a:p>
        </p:txBody>
      </p:sp>
      <p:pic>
        <p:nvPicPr>
          <p:cNvPr id="4"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559947" y="960270"/>
            <a:ext cx="4305669" cy="5658033"/>
          </a:xfrm>
        </p:spPr>
      </p:pic>
    </p:spTree>
    <p:extLst>
      <p:ext uri="{BB962C8B-B14F-4D97-AF65-F5344CB8AC3E}">
        <p14:creationId xmlns:p14="http://schemas.microsoft.com/office/powerpoint/2010/main" val="942575137"/>
      </p:ext>
    </p:extLst>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Carnegies USED as filming locations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599630072"/>
      </p:ext>
    </p:extLst>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2660" y="236737"/>
            <a:ext cx="10814795" cy="864093"/>
          </a:xfrm>
        </p:spPr>
        <p:txBody>
          <a:bodyPr>
            <a:normAutofit/>
          </a:bodyPr>
          <a:lstStyle/>
          <a:p>
            <a:pPr algn="ctr"/>
            <a:r>
              <a:rPr lang="en-US" dirty="0"/>
              <a:t>Carnegies on the Small Screen: </a:t>
            </a:r>
            <a:r>
              <a:rPr lang="en-US" i="1" dirty="0"/>
              <a:t>Grimm</a:t>
            </a:r>
            <a:endParaRPr lang="en-US" dirty="0"/>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885978" y="1100830"/>
            <a:ext cx="10108157" cy="5433135"/>
          </a:xfrm>
        </p:spPr>
      </p:pic>
    </p:spTree>
    <p:extLst>
      <p:ext uri="{BB962C8B-B14F-4D97-AF65-F5344CB8AC3E}">
        <p14:creationId xmlns:p14="http://schemas.microsoft.com/office/powerpoint/2010/main" val="39478175"/>
      </p:ext>
    </p:extLst>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79899"/>
            <a:ext cx="10353761" cy="1326321"/>
          </a:xfrm>
        </p:spPr>
        <p:txBody>
          <a:bodyPr>
            <a:normAutofit/>
          </a:bodyPr>
          <a:lstStyle/>
          <a:p>
            <a:pPr algn="ctr"/>
            <a:r>
              <a:rPr lang="en-US" dirty="0"/>
              <a:t>Carnegies on the Small Screen:</a:t>
            </a:r>
            <a:br>
              <a:rPr lang="en-US" dirty="0"/>
            </a:br>
            <a:r>
              <a:rPr lang="en-US" i="1" dirty="0"/>
              <a:t>Mister Rogers’ Neighborhood</a:t>
            </a:r>
            <a:endParaRPr lang="en-US" dirty="0"/>
          </a:p>
        </p:txBody>
      </p:sp>
      <p:pic>
        <p:nvPicPr>
          <p:cNvPr id="4" name="Content Placeholder 8"/>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242874" y="1296090"/>
            <a:ext cx="9557787" cy="5334579"/>
          </a:xfrm>
        </p:spPr>
      </p:pic>
    </p:spTree>
    <p:extLst>
      <p:ext uri="{BB962C8B-B14F-4D97-AF65-F5344CB8AC3E}">
        <p14:creationId xmlns:p14="http://schemas.microsoft.com/office/powerpoint/2010/main" val="687543167"/>
      </p:ext>
    </p:extLst>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97291" y="124408"/>
            <a:ext cx="10515600" cy="1198365"/>
          </a:xfrm>
        </p:spPr>
        <p:txBody>
          <a:bodyPr>
            <a:normAutofit/>
          </a:bodyPr>
          <a:lstStyle/>
          <a:p>
            <a:pPr algn="ctr"/>
            <a:r>
              <a:rPr lang="en-US" dirty="0"/>
              <a:t>Carnegies on the Small Screen:</a:t>
            </a:r>
            <a:br>
              <a:rPr lang="en-US" dirty="0"/>
            </a:br>
            <a:r>
              <a:rPr lang="en-US" dirty="0"/>
              <a:t>John </a:t>
            </a:r>
            <a:r>
              <a:rPr lang="en-US" dirty="0" err="1"/>
              <a:t>Mellencamp’s</a:t>
            </a:r>
            <a:r>
              <a:rPr lang="en-US" dirty="0"/>
              <a:t> </a:t>
            </a:r>
            <a:r>
              <a:rPr lang="en-US" i="1" dirty="0"/>
              <a:t>Small Town</a:t>
            </a:r>
            <a:r>
              <a:rPr lang="en-US" dirty="0"/>
              <a:t>, 1985</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570605" y="1322773"/>
            <a:ext cx="7128769" cy="5249366"/>
          </a:xfrm>
        </p:spPr>
      </p:pic>
    </p:spTree>
    <p:extLst>
      <p:ext uri="{BB962C8B-B14F-4D97-AF65-F5344CB8AC3E}">
        <p14:creationId xmlns:p14="http://schemas.microsoft.com/office/powerpoint/2010/main" val="2353213097"/>
      </p:ext>
    </p:extLst>
  </p:cSld>
  <p:clrMapOvr>
    <a:masterClrMapping/>
  </p:clrMapOvr>
  <p:timing>
    <p:tnLst>
      <p:par>
        <p:cTn id="1" dur="indefinite" restart="never" nodeType="tmRoot"/>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58301" y="187571"/>
            <a:ext cx="10515600" cy="1117446"/>
          </a:xfrm>
        </p:spPr>
        <p:txBody>
          <a:bodyPr>
            <a:normAutofit/>
          </a:bodyPr>
          <a:lstStyle/>
          <a:p>
            <a:pPr algn="ctr"/>
            <a:r>
              <a:rPr lang="en-US" dirty="0"/>
              <a:t>Carnegies on the Big Screen:</a:t>
            </a:r>
            <a:br>
              <a:rPr lang="en-US" dirty="0"/>
            </a:br>
            <a:r>
              <a:rPr lang="en-US" i="1" dirty="0"/>
              <a:t>Shadow of a Doubt</a:t>
            </a:r>
            <a:r>
              <a:rPr lang="en-US" dirty="0"/>
              <a:t>,</a:t>
            </a:r>
            <a:r>
              <a:rPr lang="en-US" i="1" dirty="0"/>
              <a:t> </a:t>
            </a:r>
            <a:r>
              <a:rPr lang="en-US" dirty="0"/>
              <a:t>1943</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0" y="1823948"/>
            <a:ext cx="6924398" cy="4514708"/>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858256" y="1823948"/>
            <a:ext cx="6019610" cy="4514708"/>
          </a:xfrm>
        </p:spPr>
      </p:pic>
    </p:spTree>
    <p:extLst>
      <p:ext uri="{BB962C8B-B14F-4D97-AF65-F5344CB8AC3E}">
        <p14:creationId xmlns:p14="http://schemas.microsoft.com/office/powerpoint/2010/main" val="169756266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90615"/>
            <a:ext cx="10353761" cy="1326321"/>
          </a:xfrm>
        </p:spPr>
        <p:txBody>
          <a:bodyPr/>
          <a:lstStyle/>
          <a:p>
            <a:r>
              <a:rPr lang="en-US" dirty="0" smtClean="0"/>
              <a:t>Carnegies on the big screen:</a:t>
            </a:r>
            <a:br>
              <a:rPr lang="en-US" dirty="0" smtClean="0"/>
            </a:br>
            <a:r>
              <a:rPr lang="en-US" i="1" dirty="0" smtClean="0"/>
              <a:t>Storm Center</a:t>
            </a:r>
            <a:r>
              <a:rPr lang="en-US" dirty="0" smtClean="0"/>
              <a:t>, 1956</a:t>
            </a:r>
            <a:endParaRPr lang="en-US" dirty="0"/>
          </a:p>
        </p:txBody>
      </p:sp>
      <p:pic>
        <p:nvPicPr>
          <p:cNvPr id="6" name="Content Placeholder 5"/>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2372348" y="1547564"/>
            <a:ext cx="7436654" cy="4275660"/>
          </a:xfrm>
        </p:spPr>
      </p:pic>
    </p:spTree>
    <p:extLst>
      <p:ext uri="{BB962C8B-B14F-4D97-AF65-F5344CB8AC3E}">
        <p14:creationId xmlns:p14="http://schemas.microsoft.com/office/powerpoint/2010/main" val="2121888360"/>
      </p:ext>
    </p:extLst>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356" y="85818"/>
            <a:ext cx="10353761" cy="1326321"/>
          </a:xfrm>
        </p:spPr>
        <p:txBody>
          <a:bodyPr>
            <a:normAutofit/>
          </a:bodyPr>
          <a:lstStyle/>
          <a:p>
            <a:pPr algn="ctr"/>
            <a:r>
              <a:rPr lang="en-US" dirty="0"/>
              <a:t>Carnegies on the Big Screen:</a:t>
            </a:r>
            <a:br>
              <a:rPr lang="en-US" dirty="0"/>
            </a:br>
            <a:r>
              <a:rPr lang="en-US" i="1" dirty="0"/>
              <a:t>A Nightmare on Elm Street</a:t>
            </a:r>
            <a:r>
              <a:rPr lang="en-US" dirty="0"/>
              <a:t>, 1984</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38076" y="1412139"/>
            <a:ext cx="11906320" cy="4819985"/>
          </a:xfrm>
        </p:spPr>
      </p:pic>
    </p:spTree>
    <p:extLst>
      <p:ext uri="{BB962C8B-B14F-4D97-AF65-F5344CB8AC3E}">
        <p14:creationId xmlns:p14="http://schemas.microsoft.com/office/powerpoint/2010/main" val="604993082"/>
      </p:ext>
    </p:extLst>
  </p:cSld>
  <p:clrMapOvr>
    <a:masterClrMapping/>
  </p:clrMapOvr>
  <p:timing>
    <p:tnLst>
      <p:par>
        <p:cTn id="1" dur="indefinite" restart="never" nodeType="tmRoot"/>
      </p:par>
    </p:tn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156840"/>
            <a:ext cx="10353761" cy="1112668"/>
          </a:xfrm>
        </p:spPr>
        <p:txBody>
          <a:bodyPr>
            <a:normAutofit/>
          </a:bodyPr>
          <a:lstStyle/>
          <a:p>
            <a:pPr algn="ctr"/>
            <a:r>
              <a:rPr lang="en-US" dirty="0"/>
              <a:t>Carnegies on the Big Screen:</a:t>
            </a:r>
            <a:br>
              <a:rPr lang="en-US" dirty="0"/>
            </a:br>
            <a:r>
              <a:rPr lang="en-US" i="1" dirty="0"/>
              <a:t>Party Girl</a:t>
            </a:r>
            <a:r>
              <a:rPr lang="en-US" dirty="0"/>
              <a:t>, 1995</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816747" y="1271930"/>
            <a:ext cx="4020992" cy="5368231"/>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592934" y="1764873"/>
            <a:ext cx="5843124" cy="4382343"/>
          </a:xfrm>
        </p:spPr>
      </p:pic>
    </p:spTree>
    <p:extLst>
      <p:ext uri="{BB962C8B-B14F-4D97-AF65-F5344CB8AC3E}">
        <p14:creationId xmlns:p14="http://schemas.microsoft.com/office/powerpoint/2010/main" val="4019949062"/>
      </p:ext>
    </p:extLst>
  </p:cSld>
  <p:clrMapOvr>
    <a:masterClrMapping/>
  </p:clrMapOvr>
  <p:timing>
    <p:tnLst>
      <p:par>
        <p:cTn id="1" dur="indefinite" restart="never" nodeType="tmRoot"/>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96907" y="183474"/>
            <a:ext cx="10353761" cy="1174810"/>
          </a:xfrm>
        </p:spPr>
        <p:txBody>
          <a:bodyPr>
            <a:normAutofit/>
          </a:bodyPr>
          <a:lstStyle/>
          <a:p>
            <a:pPr algn="ctr"/>
            <a:r>
              <a:rPr lang="en-US" dirty="0"/>
              <a:t>Carnegies on the Big Screen:</a:t>
            </a:r>
            <a:br>
              <a:rPr lang="en-US" dirty="0"/>
            </a:br>
            <a:r>
              <a:rPr lang="en-US" i="1" dirty="0"/>
              <a:t>Beautiful Girls</a:t>
            </a:r>
            <a:r>
              <a:rPr lang="en-US" dirty="0"/>
              <a:t>, 1996</a:t>
            </a:r>
          </a:p>
        </p:txBody>
      </p:sp>
      <p:pic>
        <p:nvPicPr>
          <p:cNvPr id="5" name="Content Placeholder 4"/>
          <p:cNvPicPr>
            <a:picLocks noGrp="1" noChangeAspect="1"/>
          </p:cNvPicPr>
          <p:nvPr>
            <p:ph sz="half" idx="1"/>
          </p:nvPr>
        </p:nvPicPr>
        <p:blipFill>
          <a:blip r:embed="rId3" cstate="print">
            <a:extLst>
              <a:ext uri="{28A0092B-C50C-407E-A947-70E740481C1C}">
                <a14:useLocalDpi xmlns:a14="http://schemas.microsoft.com/office/drawing/2010/main" val="0"/>
              </a:ext>
            </a:extLst>
          </a:blip>
          <a:stretch>
            <a:fillRect/>
          </a:stretch>
        </p:blipFill>
        <p:spPr>
          <a:xfrm>
            <a:off x="194332" y="1296140"/>
            <a:ext cx="7502648" cy="3727276"/>
          </a:xfrm>
        </p:spPr>
      </p:pic>
      <p:pic>
        <p:nvPicPr>
          <p:cNvPr id="8" name="Content Placeholder 7"/>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896294" y="3675897"/>
            <a:ext cx="4912663" cy="2807236"/>
          </a:xfrm>
          <a:ln>
            <a:solidFill>
              <a:schemeClr val="bg1"/>
            </a:solidFill>
          </a:ln>
        </p:spPr>
      </p:pic>
    </p:spTree>
    <p:extLst>
      <p:ext uri="{BB962C8B-B14F-4D97-AF65-F5344CB8AC3E}">
        <p14:creationId xmlns:p14="http://schemas.microsoft.com/office/powerpoint/2010/main" val="3850555816"/>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pPr algn="ctr"/>
            <a:r>
              <a:rPr lang="en-US" dirty="0"/>
              <a:t>The First Library: </a:t>
            </a:r>
            <a:r>
              <a:rPr lang="en-US" dirty="0" err="1" smtClean="0"/>
              <a:t>Dunfermline</a:t>
            </a:r>
            <a:r>
              <a:rPr lang="en-US" dirty="0"/>
              <a:t>, Scotland</a:t>
            </a:r>
            <a:br>
              <a:rPr lang="en-US" dirty="0"/>
            </a:br>
            <a:r>
              <a:rPr lang="en-US" dirty="0"/>
              <a:t>1881</a:t>
            </a:r>
          </a:p>
        </p:txBody>
      </p:sp>
      <p:pic>
        <p:nvPicPr>
          <p:cNvPr id="4"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3038763" y="2077027"/>
            <a:ext cx="5904201" cy="4428151"/>
          </a:xfrm>
        </p:spPr>
      </p:pic>
    </p:spTree>
    <p:extLst>
      <p:ext uri="{BB962C8B-B14F-4D97-AF65-F5344CB8AC3E}">
        <p14:creationId xmlns:p14="http://schemas.microsoft.com/office/powerpoint/2010/main" val="755413532"/>
      </p:ext>
    </p:extLst>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8199" y="365125"/>
            <a:ext cx="10570029" cy="5828846"/>
          </a:xfrm>
        </p:spPr>
        <p:txBody>
          <a:bodyPr/>
          <a:lstStyle/>
          <a:p>
            <a:pPr algn="ctr"/>
            <a:r>
              <a:rPr lang="en-US" dirty="0"/>
              <a:t>Carnegies No Longer Standing</a:t>
            </a:r>
          </a:p>
        </p:txBody>
      </p:sp>
    </p:spTree>
    <p:extLst>
      <p:ext uri="{BB962C8B-B14F-4D97-AF65-F5344CB8AC3E}">
        <p14:creationId xmlns:p14="http://schemas.microsoft.com/office/powerpoint/2010/main" val="1931042840"/>
      </p:ext>
    </p:extLst>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454374" y="133164"/>
            <a:ext cx="5362833" cy="585927"/>
          </a:xfrm>
        </p:spPr>
        <p:txBody>
          <a:bodyPr>
            <a:normAutofit/>
          </a:bodyPr>
          <a:lstStyle/>
          <a:p>
            <a:pPr algn="ctr"/>
            <a:r>
              <a:rPr lang="en-US" dirty="0"/>
              <a:t>Natural Disaster</a:t>
            </a:r>
          </a:p>
        </p:txBody>
      </p:sp>
      <p:pic>
        <p:nvPicPr>
          <p:cNvPr id="6" name="Content Placeholder 5"/>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1051" y="852256"/>
            <a:ext cx="5360487" cy="3497802"/>
          </a:xfrm>
        </p:spPr>
      </p:pic>
      <p:pic>
        <p:nvPicPr>
          <p:cNvPr id="5" name="Content Placeholder 4"/>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5972515" y="2556769"/>
            <a:ext cx="5959075" cy="3972716"/>
          </a:xfrm>
        </p:spPr>
      </p:pic>
    </p:spTree>
    <p:extLst>
      <p:ext uri="{BB962C8B-B14F-4D97-AF65-F5344CB8AC3E}">
        <p14:creationId xmlns:p14="http://schemas.microsoft.com/office/powerpoint/2010/main" val="117863959"/>
      </p:ext>
    </p:extLst>
  </p:cSld>
  <p:clrMapOvr>
    <a:masterClrMapping/>
  </p:clrMapOvr>
  <p:timing>
    <p:tnLst>
      <p:par>
        <p:cTn id="1" dur="indefinite" restart="never" nodeType="tmRoot"/>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9119" y="139084"/>
            <a:ext cx="10353761" cy="801950"/>
          </a:xfrm>
        </p:spPr>
        <p:txBody>
          <a:bodyPr/>
          <a:lstStyle/>
          <a:p>
            <a:pPr algn="ctr"/>
            <a:r>
              <a:rPr lang="en-US" dirty="0"/>
              <a:t>Fire</a:t>
            </a:r>
          </a:p>
        </p:txBody>
      </p:sp>
      <p:pic>
        <p:nvPicPr>
          <p:cNvPr id="4" name="Content Placeholder 3"/>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2117272" y="843946"/>
            <a:ext cx="7673370" cy="5740641"/>
          </a:xfrm>
        </p:spPr>
      </p:pic>
    </p:spTree>
    <p:extLst>
      <p:ext uri="{BB962C8B-B14F-4D97-AF65-F5344CB8AC3E}">
        <p14:creationId xmlns:p14="http://schemas.microsoft.com/office/powerpoint/2010/main" val="3194473536"/>
      </p:ext>
    </p:extLst>
  </p:cSld>
  <p:clrMapOvr>
    <a:masterClrMapping/>
  </p:clrMapOvr>
  <p:timing>
    <p:tnLst>
      <p:par>
        <p:cTn id="1" dur="indefinite" restart="never" nodeType="tmRoot"/>
      </p:par>
    </p:tn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0624" y="263371"/>
            <a:ext cx="10353761" cy="633274"/>
          </a:xfrm>
        </p:spPr>
        <p:txBody>
          <a:bodyPr/>
          <a:lstStyle/>
          <a:p>
            <a:pPr algn="ctr"/>
            <a:r>
              <a:rPr lang="en-US" dirty="0"/>
              <a:t>Societal Change</a:t>
            </a:r>
          </a:p>
        </p:txBody>
      </p:sp>
      <p:pic>
        <p:nvPicPr>
          <p:cNvPr id="4" name="Content Placeholder 4"/>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2654423" y="1030884"/>
            <a:ext cx="6974721" cy="5421756"/>
          </a:xfrm>
        </p:spPr>
      </p:pic>
    </p:spTree>
    <p:extLst>
      <p:ext uri="{BB962C8B-B14F-4D97-AF65-F5344CB8AC3E}">
        <p14:creationId xmlns:p14="http://schemas.microsoft.com/office/powerpoint/2010/main" val="1581127258"/>
      </p:ext>
    </p:extLst>
  </p:cSld>
  <p:clrMapOvr>
    <a:masterClrMapping/>
  </p:clrMapOvr>
  <p:timing>
    <p:tnLst>
      <p:par>
        <p:cTn id="1" dur="indefinite" restart="never" nodeType="tmRoot"/>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3795" y="201228"/>
            <a:ext cx="10353761" cy="633274"/>
          </a:xfrm>
        </p:spPr>
        <p:txBody>
          <a:bodyPr/>
          <a:lstStyle/>
          <a:p>
            <a:pPr algn="ctr"/>
            <a:r>
              <a:rPr lang="en-US" dirty="0"/>
              <a:t>Razed due to a Construction Project</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614957" y="923279"/>
            <a:ext cx="8636964" cy="5575175"/>
          </a:xfrm>
        </p:spPr>
      </p:pic>
    </p:spTree>
    <p:extLst>
      <p:ext uri="{BB962C8B-B14F-4D97-AF65-F5344CB8AC3E}">
        <p14:creationId xmlns:p14="http://schemas.microsoft.com/office/powerpoint/2010/main" val="1787904529"/>
      </p:ext>
    </p:extLst>
  </p:cSld>
  <p:clrMapOvr>
    <a:masterClrMapping/>
  </p:clrMapOvr>
  <p:timing>
    <p:tnLst>
      <p:par>
        <p:cTn id="1" dur="indefinite" restart="never" nodeType="tmRoot"/>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16747" y="147962"/>
            <a:ext cx="10512954" cy="1112668"/>
          </a:xfrm>
        </p:spPr>
        <p:txBody>
          <a:bodyPr>
            <a:normAutofit/>
          </a:bodyPr>
          <a:lstStyle/>
          <a:p>
            <a:pPr algn="ctr"/>
            <a:r>
              <a:rPr lang="en-US" dirty="0"/>
              <a:t>National Register of Historic Places Status</a:t>
            </a:r>
          </a:p>
        </p:txBody>
      </p:sp>
      <p:pic>
        <p:nvPicPr>
          <p:cNvPr id="4" name="Content Placeholder 4"/>
          <p:cNvPicPr>
            <a:picLocks noGrp="1" noChangeAspect="1"/>
          </p:cNvPicPr>
          <p:nvPr>
            <p:ph idx="1"/>
          </p:nvPr>
        </p:nvPicPr>
        <p:blipFill>
          <a:blip r:embed="rId3" cstate="print">
            <a:extLst>
              <a:ext uri="{28A0092B-C50C-407E-A947-70E740481C1C}">
                <a14:useLocalDpi xmlns:a14="http://schemas.microsoft.com/office/drawing/2010/main" val="0"/>
              </a:ext>
            </a:extLst>
          </a:blip>
          <a:stretch>
            <a:fillRect/>
          </a:stretch>
        </p:blipFill>
        <p:spPr>
          <a:xfrm>
            <a:off x="4209388" y="1260630"/>
            <a:ext cx="3524327" cy="5286492"/>
          </a:xfrm>
        </p:spPr>
      </p:pic>
    </p:spTree>
    <p:extLst>
      <p:ext uri="{BB962C8B-B14F-4D97-AF65-F5344CB8AC3E}">
        <p14:creationId xmlns:p14="http://schemas.microsoft.com/office/powerpoint/2010/main" val="1923969178"/>
      </p:ext>
    </p:extLst>
  </p:cSld>
  <p:clrMapOvr>
    <a:masterClrMapping/>
  </p:clrMapOvr>
  <p:timing>
    <p:tnLst>
      <p:par>
        <p:cTn id="1" dur="indefinite" restart="never" nodeType="tmRoot"/>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smtClean="0"/>
              <a:t>The legacy of Carnegie libraries</a:t>
            </a:r>
            <a:endParaRPr lang="en-US" dirty="0"/>
          </a:p>
        </p:txBody>
      </p:sp>
      <p:sp>
        <p:nvSpPr>
          <p:cNvPr id="3" name="Subtitle 2"/>
          <p:cNvSpPr>
            <a:spLocks noGrp="1"/>
          </p:cNvSpPr>
          <p:nvPr>
            <p:ph type="subTitle" idx="1"/>
          </p:nvPr>
        </p:nvSpPr>
        <p:spPr/>
        <p:txBody>
          <a:bodyPr/>
          <a:lstStyle/>
          <a:p>
            <a:endParaRPr lang="en-US" dirty="0"/>
          </a:p>
        </p:txBody>
      </p:sp>
    </p:spTree>
    <p:extLst>
      <p:ext uri="{BB962C8B-B14F-4D97-AF65-F5344CB8AC3E}">
        <p14:creationId xmlns:p14="http://schemas.microsoft.com/office/powerpoint/2010/main" val="1071642381"/>
      </p:ext>
    </p:extLst>
  </p:cSld>
  <p:clrMapOvr>
    <a:masterClrMapping/>
  </p:clrMapOvr>
  <p:timing>
    <p:tnLst>
      <p:par>
        <p:cTn id="1" dur="indefinite" restart="never" nodeType="tmRoot"/>
      </p:par>
    </p:tnLst>
  </p:timing>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833519" y="95795"/>
            <a:ext cx="10353761" cy="618308"/>
          </a:xfrm>
        </p:spPr>
        <p:txBody>
          <a:bodyPr>
            <a:normAutofit fontScale="90000"/>
          </a:bodyPr>
          <a:lstStyle/>
          <a:p>
            <a:pPr algn="ctr"/>
            <a:r>
              <a:rPr lang="en-US" dirty="0" smtClean="0"/>
              <a:t>Public </a:t>
            </a:r>
            <a:r>
              <a:rPr lang="en-US" dirty="0"/>
              <a:t>Library Service for Small Towns</a:t>
            </a:r>
          </a:p>
        </p:txBody>
      </p:sp>
      <p:pic>
        <p:nvPicPr>
          <p:cNvPr id="4" name="Content Placeholder 3"/>
          <p:cNvPicPr>
            <a:picLocks noGrp="1" noChangeAspect="1"/>
          </p:cNvPicPr>
          <p:nvPr>
            <p:ph idx="1"/>
          </p:nvPr>
        </p:nvPicPr>
        <p:blipFill>
          <a:blip r:embed="rId3">
            <a:extLst>
              <a:ext uri="{28A0092B-C50C-407E-A947-70E740481C1C}">
                <a14:useLocalDpi xmlns:a14="http://schemas.microsoft.com/office/drawing/2010/main" val="0"/>
              </a:ext>
            </a:extLst>
          </a:blip>
          <a:stretch>
            <a:fillRect/>
          </a:stretch>
        </p:blipFill>
        <p:spPr>
          <a:xfrm>
            <a:off x="1406050" y="783771"/>
            <a:ext cx="9208698" cy="5723561"/>
          </a:xfrm>
        </p:spPr>
      </p:pic>
    </p:spTree>
    <p:extLst>
      <p:ext uri="{BB962C8B-B14F-4D97-AF65-F5344CB8AC3E}">
        <p14:creationId xmlns:p14="http://schemas.microsoft.com/office/powerpoint/2010/main" val="3329128849"/>
      </p:ext>
    </p:extLst>
  </p:cSld>
  <p:clrMapOvr>
    <a:masterClrMapping/>
  </p:clrMapOvr>
  <p:timing>
    <p:tnLst>
      <p:par>
        <p:cTn id="1" dur="indefinite" restart="never" nodeType="tmRoot"/>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51574" y="309254"/>
            <a:ext cx="11765460" cy="827088"/>
          </a:xfrm>
        </p:spPr>
        <p:txBody>
          <a:bodyPr>
            <a:normAutofit/>
          </a:bodyPr>
          <a:lstStyle/>
          <a:p>
            <a:pPr algn="ctr"/>
            <a:r>
              <a:rPr lang="en-US" dirty="0"/>
              <a:t>The Public Library as An Essential Service</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251574" y="1136342"/>
            <a:ext cx="6068707" cy="3886199"/>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559091" y="2512381"/>
            <a:ext cx="5361176" cy="4020882"/>
          </a:xfrm>
        </p:spPr>
      </p:pic>
    </p:spTree>
    <p:extLst>
      <p:ext uri="{BB962C8B-B14F-4D97-AF65-F5344CB8AC3E}">
        <p14:creationId xmlns:p14="http://schemas.microsoft.com/office/powerpoint/2010/main" val="596438204"/>
      </p:ext>
    </p:extLst>
  </p:cSld>
  <p:clrMapOvr>
    <a:masterClrMapping/>
  </p:clrMapOvr>
  <p:timing>
    <p:tnLst>
      <p:par>
        <p:cTn id="1" dur="indefinite" restart="never" nodeType="tmRoot"/>
      </p:par>
    </p:tnLst>
  </p:timing>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04918" y="174594"/>
            <a:ext cx="10353761" cy="713173"/>
          </a:xfrm>
        </p:spPr>
        <p:txBody>
          <a:bodyPr/>
          <a:lstStyle/>
          <a:p>
            <a:pPr algn="ctr"/>
            <a:r>
              <a:rPr lang="en-US" dirty="0"/>
              <a:t>Other Seymour Artifacts</a:t>
            </a:r>
          </a:p>
        </p:txBody>
      </p:sp>
      <p:pic>
        <p:nvPicPr>
          <p:cNvPr id="5" name="Content Placeholder 4"/>
          <p:cNvPicPr>
            <a:picLocks noGrp="1" noChangeAspect="1"/>
          </p:cNvPicPr>
          <p:nvPr>
            <p:ph sz="half" idx="1"/>
          </p:nvPr>
        </p:nvPicPr>
        <p:blipFill>
          <a:blip r:embed="rId3">
            <a:extLst>
              <a:ext uri="{28A0092B-C50C-407E-A947-70E740481C1C}">
                <a14:useLocalDpi xmlns:a14="http://schemas.microsoft.com/office/drawing/2010/main" val="0"/>
              </a:ext>
            </a:extLst>
          </a:blip>
          <a:stretch>
            <a:fillRect/>
          </a:stretch>
        </p:blipFill>
        <p:spPr>
          <a:xfrm>
            <a:off x="349939" y="1031120"/>
            <a:ext cx="5632614" cy="4224461"/>
          </a:xfrm>
        </p:spPr>
      </p:pic>
      <p:pic>
        <p:nvPicPr>
          <p:cNvPr id="6" name="Content Placeholder 5"/>
          <p:cNvPicPr>
            <a:picLocks noGrp="1" noChangeAspect="1"/>
          </p:cNvPicPr>
          <p:nvPr>
            <p:ph sz="half" idx="2"/>
          </p:nvPr>
        </p:nvPicPr>
        <p:blipFill>
          <a:blip r:embed="rId4">
            <a:extLst>
              <a:ext uri="{28A0092B-C50C-407E-A947-70E740481C1C}">
                <a14:useLocalDpi xmlns:a14="http://schemas.microsoft.com/office/drawing/2010/main" val="0"/>
              </a:ext>
            </a:extLst>
          </a:blip>
          <a:stretch>
            <a:fillRect/>
          </a:stretch>
        </p:blipFill>
        <p:spPr>
          <a:xfrm>
            <a:off x="6267848" y="2281561"/>
            <a:ext cx="5614633" cy="4210975"/>
          </a:xfrm>
        </p:spPr>
      </p:pic>
    </p:spTree>
    <p:extLst>
      <p:ext uri="{BB962C8B-B14F-4D97-AF65-F5344CB8AC3E}">
        <p14:creationId xmlns:p14="http://schemas.microsoft.com/office/powerpoint/2010/main" val="50579537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Damask">
  <a:themeElements>
    <a:clrScheme name="Damask">
      <a:dk1>
        <a:sysClr val="windowText" lastClr="000000"/>
      </a:dk1>
      <a:lt1>
        <a:sysClr val="window" lastClr="FFFFFF"/>
      </a:lt1>
      <a:dk2>
        <a:srgbClr val="2A5B7F"/>
      </a:dk2>
      <a:lt2>
        <a:srgbClr val="ABDAFC"/>
      </a:lt2>
      <a:accent1>
        <a:srgbClr val="9EC544"/>
      </a:accent1>
      <a:accent2>
        <a:srgbClr val="50BEA3"/>
      </a:accent2>
      <a:accent3>
        <a:srgbClr val="4A9CCC"/>
      </a:accent3>
      <a:accent4>
        <a:srgbClr val="9A66CA"/>
      </a:accent4>
      <a:accent5>
        <a:srgbClr val="C54F71"/>
      </a:accent5>
      <a:accent6>
        <a:srgbClr val="DE9C3C"/>
      </a:accent6>
      <a:hlink>
        <a:srgbClr val="6BA9DA"/>
      </a:hlink>
      <a:folHlink>
        <a:srgbClr val="A0BCD3"/>
      </a:folHlink>
    </a:clrScheme>
    <a:fontScheme name="Damask">
      <a:majorFont>
        <a:latin typeface="Bookman Old Style" panose="0205060405050502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Rockwell" panose="02060603020205020403"/>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Damask">
      <a:fillStyleLst>
        <a:solidFill>
          <a:schemeClr val="phClr"/>
        </a:solidFill>
        <a:gradFill rotWithShape="1">
          <a:gsLst>
            <a:gs pos="0">
              <a:schemeClr val="phClr">
                <a:tint val="48000"/>
                <a:satMod val="105000"/>
                <a:lumMod val="110000"/>
              </a:schemeClr>
            </a:gs>
            <a:gs pos="100000">
              <a:schemeClr val="phClr">
                <a:tint val="78000"/>
                <a:satMod val="109000"/>
                <a:lumMod val="100000"/>
              </a:schemeClr>
            </a:gs>
          </a:gsLst>
          <a:lin ang="5400000" scaled="0"/>
        </a:gradFill>
        <a:gradFill rotWithShape="1">
          <a:gsLst>
            <a:gs pos="0">
              <a:schemeClr val="phClr">
                <a:tint val="94000"/>
                <a:satMod val="100000"/>
                <a:lumMod val="104000"/>
              </a:schemeClr>
            </a:gs>
            <a:gs pos="69000">
              <a:schemeClr val="phClr">
                <a:shade val="86000"/>
                <a:satMod val="130000"/>
                <a:lumMod val="102000"/>
              </a:schemeClr>
            </a:gs>
            <a:gs pos="100000">
              <a:schemeClr val="phClr">
                <a:shade val="72000"/>
                <a:satMod val="130000"/>
                <a:lumMod val="100000"/>
              </a:schemeClr>
            </a:gs>
          </a:gsLst>
          <a:lin ang="5400000" scaled="0"/>
        </a:gradFill>
      </a:fillStyleLst>
      <a:lnStyleLst>
        <a:ln w="12700" cap="flat" cmpd="sng" algn="ctr">
          <a:solidFill>
            <a:schemeClr val="phClr"/>
          </a:solidFill>
          <a:prstDash val="solid"/>
        </a:ln>
        <a:ln w="19050" cap="flat" cmpd="sng" algn="ctr">
          <a:solidFill>
            <a:schemeClr val="phClr"/>
          </a:solidFill>
          <a:prstDash val="solid"/>
        </a:ln>
        <a:ln w="25400" cap="flat" cmpd="sng" algn="ctr">
          <a:solidFill>
            <a:schemeClr val="phClr"/>
          </a:solidFill>
          <a:prstDash val="solid"/>
        </a:ln>
      </a:lnStyleLst>
      <a:effectStyleLst>
        <a:effectStyle>
          <a:effectLst/>
        </a:effectStyle>
        <a:effectStyle>
          <a:effectLst>
            <a:outerShdw blurRad="50800" dist="38100" dir="5400000" sy="96000" rotWithShape="0">
              <a:srgbClr val="000000">
                <a:alpha val="54000"/>
              </a:srgbClr>
            </a:outerShdw>
          </a:effectLst>
        </a:effectStyle>
        <a:effectStyle>
          <a:effectLst>
            <a:outerShdw blurRad="76200" dist="38100" dir="5400000" algn="ctr" rotWithShape="0">
              <a:srgbClr val="000000">
                <a:alpha val="76000"/>
              </a:srgbClr>
            </a:outerShdw>
          </a:effectLst>
          <a:scene3d>
            <a:camera prst="orthographicFront">
              <a:rot lat="0" lon="0" rev="0"/>
            </a:camera>
            <a:lightRig rig="balanced" dir="t"/>
          </a:scene3d>
          <a:sp3d prstMaterial="matte">
            <a:bevelT w="25400" h="25400" prst="relaxedInset"/>
          </a:sp3d>
        </a:effectStyle>
      </a:effectStyleLst>
      <a:bgFillStyleLst>
        <a:solidFill>
          <a:schemeClr val="phClr"/>
        </a:solidFill>
        <a:solidFill>
          <a:schemeClr val="phClr">
            <a:tint val="95000"/>
            <a:satMod val="170000"/>
          </a:schemeClr>
        </a:solidFill>
        <a:blipFill rotWithShape="1">
          <a:blip xmlns:r="http://schemas.openxmlformats.org/officeDocument/2006/relationships" r:embed="rId1">
            <a:duotone>
              <a:schemeClr val="phClr">
                <a:shade val="18000"/>
                <a:satMod val="160000"/>
                <a:lumMod val="28000"/>
              </a:schemeClr>
              <a:schemeClr val="phClr">
                <a:tint val="95000"/>
                <a:satMod val="160000"/>
                <a:lumMod val="116000"/>
              </a:schemeClr>
            </a:duotone>
          </a:blip>
          <a:stretch/>
        </a:blipFill>
      </a:bgFillStyleLst>
    </a:fmtScheme>
  </a:themeElements>
  <a:objectDefaults/>
  <a:extraClrSchemeLst/>
  <a:extLst>
    <a:ext uri="{05A4C25C-085E-4340-85A3-A5531E510DB2}">
      <thm15:themeFamily xmlns:thm15="http://schemas.microsoft.com/office/thememl/2012/main" name="Damask" id="{F9A299A0-33D0-4E0F-9F3F-7163E3744208}" vid="{746EEEEA-FB6A-406B-B510-531588D54811}"/>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TM04033921[[fn=Damask]]</Template>
  <TotalTime>4232</TotalTime>
  <Words>6523</Words>
  <Application>Microsoft Office PowerPoint</Application>
  <PresentationFormat>Widescreen</PresentationFormat>
  <Paragraphs>502</Paragraphs>
  <Slides>102</Slides>
  <Notes>102</Notes>
  <HiddenSlides>0</HiddenSlides>
  <MMClips>0</MMClips>
  <ScaleCrop>false</ScaleCrop>
  <HeadingPairs>
    <vt:vector size="6" baseType="variant">
      <vt:variant>
        <vt:lpstr>Fonts Used</vt:lpstr>
      </vt:variant>
      <vt:variant>
        <vt:i4>4</vt:i4>
      </vt:variant>
      <vt:variant>
        <vt:lpstr>Theme</vt:lpstr>
      </vt:variant>
      <vt:variant>
        <vt:i4>1</vt:i4>
      </vt:variant>
      <vt:variant>
        <vt:lpstr>Slide Titles</vt:lpstr>
      </vt:variant>
      <vt:variant>
        <vt:i4>102</vt:i4>
      </vt:variant>
    </vt:vector>
  </HeadingPairs>
  <TitlesOfParts>
    <vt:vector size="107" baseType="lpstr">
      <vt:lpstr>Arial</vt:lpstr>
      <vt:lpstr>Bookman Old Style</vt:lpstr>
      <vt:lpstr>Calibri</vt:lpstr>
      <vt:lpstr>Rockwell</vt:lpstr>
      <vt:lpstr>Damask</vt:lpstr>
      <vt:lpstr>Carnegie Libraries </vt:lpstr>
      <vt:lpstr>Who Was Andrew Carnegie?</vt:lpstr>
      <vt:lpstr>November 25, 1835: Carnegie’s Birth </vt:lpstr>
      <vt:lpstr>Carnegie’s Parents: William and Margaret Carnegie</vt:lpstr>
      <vt:lpstr>1848: Emigrating to the  United States</vt:lpstr>
      <vt:lpstr>Carnegie’s Early Career</vt:lpstr>
      <vt:lpstr>Working for Thomas A. Scott</vt:lpstr>
      <vt:lpstr>How Carnegie Made His Fortune: Steel</vt:lpstr>
      <vt:lpstr>The First Library: Dunfermline, Scotland 1881</vt:lpstr>
      <vt:lpstr>Carnegie’s Family</vt:lpstr>
      <vt:lpstr>Carnegie’s Philosophy of Life</vt:lpstr>
      <vt:lpstr>Why Carnegie Chose Libraries as a  Philanthropic Focus</vt:lpstr>
      <vt:lpstr>The “Retail” Phase </vt:lpstr>
      <vt:lpstr>The “Retail” Phase: Pennsylvania</vt:lpstr>
      <vt:lpstr>Pennsylvania Amenities: Perks for “Company Towns”</vt:lpstr>
      <vt:lpstr>Johnstown: The Flood and the Library</vt:lpstr>
      <vt:lpstr>Henry Clay Frick: Carnegie’s Business Partner</vt:lpstr>
      <vt:lpstr>The Homestead Strike of 1892</vt:lpstr>
      <vt:lpstr>The Homestead Library</vt:lpstr>
      <vt:lpstr>The Jefferson County Library, Fairfield, Iowa </vt:lpstr>
      <vt:lpstr>Libraries in Indiana Before Carnegie</vt:lpstr>
      <vt:lpstr>Indiana Philanthropists: William Maclure</vt:lpstr>
      <vt:lpstr>Indiana Philanthropists:  Willard Carpenter</vt:lpstr>
      <vt:lpstr>Women’s Clubs and Public Libraries</vt:lpstr>
      <vt:lpstr>Housing Early Indiana Collections</vt:lpstr>
      <vt:lpstr>The Seymour Public Library</vt:lpstr>
      <vt:lpstr>          The “Wholesale” Phase  </vt:lpstr>
      <vt:lpstr>Carnegie Libraries Go Nationwide</vt:lpstr>
      <vt:lpstr>James Bertram: A Key Figure</vt:lpstr>
      <vt:lpstr>The Grant Application Process</vt:lpstr>
      <vt:lpstr>Grant stipulations</vt:lpstr>
      <vt:lpstr>Site Selection Philosophies</vt:lpstr>
      <vt:lpstr>The City Beautiful Movement</vt:lpstr>
      <vt:lpstr>Site Acquisition </vt:lpstr>
      <vt:lpstr>Sites in River cities: Two Solutions</vt:lpstr>
      <vt:lpstr>Was Everybody Happy? No.</vt:lpstr>
      <vt:lpstr>How the Grant Money was Paid</vt:lpstr>
      <vt:lpstr>Changing grant stipulations</vt:lpstr>
      <vt:lpstr>The Carnegie Corporation of New York</vt:lpstr>
      <vt:lpstr>Carnegie Grants to Large Cities: Central and Branch Libraries </vt:lpstr>
      <vt:lpstr>Detroit </vt:lpstr>
      <vt:lpstr>Large City Grants:  Branch Libraries Only</vt:lpstr>
      <vt:lpstr>The New York Public Library Apartments</vt:lpstr>
      <vt:lpstr>Failed Grant Applications</vt:lpstr>
      <vt:lpstr>Carnegie Grants to Smaller cities</vt:lpstr>
      <vt:lpstr>Seymour: James Shields sends a Letter and James Bertram makes an Offer</vt:lpstr>
      <vt:lpstr>Seymour Leaders Encourage a “Yes” Vote on the Carnegie Proposition</vt:lpstr>
      <vt:lpstr>Seymour Chooses a Site</vt:lpstr>
      <vt:lpstr>Carnegie Architects</vt:lpstr>
      <vt:lpstr>SEYMOUR Construction</vt:lpstr>
      <vt:lpstr>Architectural Styles in Indiana</vt:lpstr>
      <vt:lpstr>Neoclassical: Seymour</vt:lpstr>
      <vt:lpstr>Beaux Arts: Columbus</vt:lpstr>
      <vt:lpstr>Tudor: Osgood</vt:lpstr>
      <vt:lpstr>Craftsman: Carmel</vt:lpstr>
      <vt:lpstr>Interior Features</vt:lpstr>
      <vt:lpstr>Interior Features</vt:lpstr>
      <vt:lpstr>Interior Furnishings: The Library Bureau</vt:lpstr>
      <vt:lpstr>Dedication Ceremonies</vt:lpstr>
      <vt:lpstr>CORNERSTONES</vt:lpstr>
      <vt:lpstr>Indiana Received More Carnegie Grants than Any other U.S. State: Why?</vt:lpstr>
      <vt:lpstr>Academic Carnegies in Indiana</vt:lpstr>
      <vt:lpstr>When Did the Grants End?</vt:lpstr>
      <vt:lpstr>The Alvin Johnson Report</vt:lpstr>
      <vt:lpstr>Carnegie’s Daughter Margaret  Gets Married</vt:lpstr>
      <vt:lpstr>The Death of Andrew Carnegie</vt:lpstr>
      <vt:lpstr>What Happened to them All?</vt:lpstr>
      <vt:lpstr>Still in Use as A Library</vt:lpstr>
      <vt:lpstr>Seymour: 1928 Renovation and Expansion</vt:lpstr>
      <vt:lpstr>Seymour: 1928 Renovation and Expansion</vt:lpstr>
      <vt:lpstr>Jackson County Public Library: 1992  Construction, Renovation and Expansion</vt:lpstr>
      <vt:lpstr>1992: Crothersville and Medora Branches Built</vt:lpstr>
      <vt:lpstr>Accessibility Laws</vt:lpstr>
      <vt:lpstr>Seymour: 2005 Renovation and Expansion</vt:lpstr>
      <vt:lpstr>Other Ways Carnegies are Used Today</vt:lpstr>
      <vt:lpstr>Repurposed from a Main Branch  to a Smaller Branch</vt:lpstr>
      <vt:lpstr>Repurposed for other Municipal Use</vt:lpstr>
      <vt:lpstr>Repurposed as a Civic Organization or Cultural Organization</vt:lpstr>
      <vt:lpstr>Repurposed as a Business</vt:lpstr>
      <vt:lpstr>Repurposed as a Private Residence</vt:lpstr>
      <vt:lpstr>Carnegies USED as filming locations</vt:lpstr>
      <vt:lpstr>Carnegies on the Small Screen: Grimm</vt:lpstr>
      <vt:lpstr>Carnegies on the Small Screen: Mister Rogers’ Neighborhood</vt:lpstr>
      <vt:lpstr>Carnegies on the Small Screen: John Mellencamp’s Small Town, 1985</vt:lpstr>
      <vt:lpstr>Carnegies on the Big Screen: Shadow of a Doubt, 1943</vt:lpstr>
      <vt:lpstr>Carnegies on the big screen: Storm Center, 1956</vt:lpstr>
      <vt:lpstr>Carnegies on the Big Screen: A Nightmare on Elm Street, 1984</vt:lpstr>
      <vt:lpstr>Carnegies on the Big Screen: Party Girl, 1995</vt:lpstr>
      <vt:lpstr>Carnegies on the Big Screen: Beautiful Girls, 1996</vt:lpstr>
      <vt:lpstr>Carnegies No Longer Standing</vt:lpstr>
      <vt:lpstr>Natural Disaster</vt:lpstr>
      <vt:lpstr>Fire</vt:lpstr>
      <vt:lpstr>Societal Change</vt:lpstr>
      <vt:lpstr>Razed due to a Construction Project</vt:lpstr>
      <vt:lpstr>National Register of Historic Places Status</vt:lpstr>
      <vt:lpstr>The legacy of Carnegie libraries</vt:lpstr>
      <vt:lpstr>Public Library Service for Small Towns</vt:lpstr>
      <vt:lpstr>The Public Library as An Essential Service</vt:lpstr>
      <vt:lpstr>Other Seymour Artifacts</vt:lpstr>
      <vt:lpstr>Architectural Influence</vt:lpstr>
      <vt:lpstr>Inspiring additional philanthropy</vt:lpstr>
      <vt:lpstr>Thanks to</vt:lpstr>
    </vt:vector>
  </TitlesOfParts>
  <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Carnegie Libraries</dc:title>
  <dc:creator>Julie Lingerfelt</dc:creator>
  <cp:lastModifiedBy>IS Assistant</cp:lastModifiedBy>
  <cp:revision>433</cp:revision>
  <dcterms:created xsi:type="dcterms:W3CDTF">2017-05-08T15:06:15Z</dcterms:created>
  <dcterms:modified xsi:type="dcterms:W3CDTF">2017-08-03T13:31:10Z</dcterms:modified>
</cp:coreProperties>
</file>